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80190" y="1818323"/>
            <a:ext cx="7556421" cy="1417558"/>
          </a:xfrm>
          <a:prstGeom prst="rect">
            <a:avLst/>
          </a:prstGeom>
          <a:noFill/>
          <a:ln/>
        </p:spPr>
        <p:txBody>
          <a:bodyPr wrap="square" rtlCol="0" anchor="t"/>
          <a:lstStyle/>
          <a:p>
            <a:pPr indent="0" marL="0">
              <a:lnSpc>
                <a:spcPts val="5581"/>
              </a:lnSpc>
              <a:buNone/>
            </a:pPr>
            <a:r>
              <a:rPr lang="en-US" sz="4465" b="1" dirty="0">
                <a:solidFill>
                  <a:srgbClr val="484237"/>
                </a:solidFill>
                <a:latin typeface="Gelasio" pitchFamily="34" charset="0"/>
                <a:ea typeface="Gelasio" pitchFamily="34" charset="-122"/>
                <a:cs typeface="Gelasio" pitchFamily="34" charset="-120"/>
              </a:rPr>
              <a:t>POWERPOINT PRESENTATION FOR CA1</a:t>
            </a:r>
            <a:endParaRPr lang="en-US" sz="4465" dirty="0"/>
          </a:p>
        </p:txBody>
      </p:sp>
      <p:sp>
        <p:nvSpPr>
          <p:cNvPr id="6" name="Text 3"/>
          <p:cNvSpPr/>
          <p:nvPr/>
        </p:nvSpPr>
        <p:spPr>
          <a:xfrm>
            <a:off x="6280190" y="3576042"/>
            <a:ext cx="7556421" cy="362903"/>
          </a:xfrm>
          <a:prstGeom prst="rect">
            <a:avLst/>
          </a:prstGeom>
          <a:noFill/>
          <a:ln/>
        </p:spPr>
        <p:txBody>
          <a:bodyPr wrap="none" rtlCol="0" anchor="t"/>
          <a:lstStyle/>
          <a:p>
            <a:pPr indent="0" marL="0">
              <a:lnSpc>
                <a:spcPts val="2858"/>
              </a:lnSpc>
              <a:buNone/>
            </a:pPr>
            <a:r>
              <a:rPr lang="en-US" sz="1786" dirty="0">
                <a:solidFill>
                  <a:srgbClr val="746558"/>
                </a:solidFill>
                <a:latin typeface="Gelasio" pitchFamily="34" charset="0"/>
                <a:ea typeface="Gelasio" pitchFamily="34" charset="-122"/>
                <a:cs typeface="Gelasio" pitchFamily="34" charset="-120"/>
              </a:rPr>
              <a:t>NAME - SARTAJ AZIZ</a:t>
            </a:r>
            <a:endParaRPr lang="en-US" sz="1786" dirty="0"/>
          </a:p>
        </p:txBody>
      </p:sp>
      <p:sp>
        <p:nvSpPr>
          <p:cNvPr id="7" name="Text 4"/>
          <p:cNvSpPr/>
          <p:nvPr/>
        </p:nvSpPr>
        <p:spPr>
          <a:xfrm>
            <a:off x="6280190" y="4194096"/>
            <a:ext cx="7556421" cy="362903"/>
          </a:xfrm>
          <a:prstGeom prst="rect">
            <a:avLst/>
          </a:prstGeom>
          <a:noFill/>
          <a:ln/>
        </p:spPr>
        <p:txBody>
          <a:bodyPr wrap="none" rtlCol="0" anchor="t"/>
          <a:lstStyle/>
          <a:p>
            <a:pPr indent="0" marL="0">
              <a:lnSpc>
                <a:spcPts val="2858"/>
              </a:lnSpc>
              <a:buNone/>
            </a:pPr>
            <a:r>
              <a:rPr lang="en-US" sz="1786" dirty="0">
                <a:solidFill>
                  <a:srgbClr val="746558"/>
                </a:solidFill>
                <a:latin typeface="Gelasio" pitchFamily="34" charset="0"/>
                <a:ea typeface="Gelasio" pitchFamily="34" charset="-122"/>
                <a:cs typeface="Gelasio" pitchFamily="34" charset="-120"/>
              </a:rPr>
              <a:t>ROLL- 13000120003</a:t>
            </a:r>
            <a:endParaRPr lang="en-US" sz="1786" dirty="0"/>
          </a:p>
        </p:txBody>
      </p:sp>
      <p:sp>
        <p:nvSpPr>
          <p:cNvPr id="8" name="Text 5"/>
          <p:cNvSpPr/>
          <p:nvPr/>
        </p:nvSpPr>
        <p:spPr>
          <a:xfrm>
            <a:off x="6280190" y="4812149"/>
            <a:ext cx="7556421" cy="362903"/>
          </a:xfrm>
          <a:prstGeom prst="rect">
            <a:avLst/>
          </a:prstGeom>
          <a:noFill/>
          <a:ln/>
        </p:spPr>
        <p:txBody>
          <a:bodyPr wrap="none" rtlCol="0" anchor="t"/>
          <a:lstStyle/>
          <a:p>
            <a:pPr indent="0" marL="0">
              <a:lnSpc>
                <a:spcPts val="2858"/>
              </a:lnSpc>
              <a:buNone/>
            </a:pPr>
            <a:r>
              <a:rPr lang="en-US" sz="1786" dirty="0">
                <a:solidFill>
                  <a:srgbClr val="746558"/>
                </a:solidFill>
                <a:latin typeface="Gelasio" pitchFamily="34" charset="0"/>
                <a:ea typeface="Gelasio" pitchFamily="34" charset="-122"/>
                <a:cs typeface="Gelasio" pitchFamily="34" charset="-120"/>
              </a:rPr>
              <a:t>TOPIC - DEEP LEARNING</a:t>
            </a:r>
            <a:endParaRPr lang="en-US" sz="1786" dirty="0"/>
          </a:p>
        </p:txBody>
      </p:sp>
      <p:sp>
        <p:nvSpPr>
          <p:cNvPr id="9" name="Text 6"/>
          <p:cNvSpPr/>
          <p:nvPr/>
        </p:nvSpPr>
        <p:spPr>
          <a:xfrm>
            <a:off x="6280190" y="5430203"/>
            <a:ext cx="7556421" cy="362903"/>
          </a:xfrm>
          <a:prstGeom prst="rect">
            <a:avLst/>
          </a:prstGeom>
          <a:noFill/>
          <a:ln/>
        </p:spPr>
        <p:txBody>
          <a:bodyPr wrap="none" rtlCol="0" anchor="t"/>
          <a:lstStyle/>
          <a:p>
            <a:pPr indent="0" marL="0">
              <a:lnSpc>
                <a:spcPts val="2858"/>
              </a:lnSpc>
              <a:buNone/>
            </a:pPr>
            <a:r>
              <a:rPr lang="en-US" sz="1786" dirty="0">
                <a:solidFill>
                  <a:srgbClr val="746558"/>
                </a:solidFill>
                <a:latin typeface="Gelasio" pitchFamily="34" charset="0"/>
                <a:ea typeface="Gelasio" pitchFamily="34" charset="-122"/>
                <a:cs typeface="Gelasio" pitchFamily="34" charset="-120"/>
              </a:rPr>
              <a:t>SUB-  PEC-CS701E</a:t>
            </a:r>
            <a:endParaRPr lang="en-US" sz="1786" dirty="0"/>
          </a:p>
        </p:txBody>
      </p:sp>
      <p:sp>
        <p:nvSpPr>
          <p:cNvPr id="10" name="Text 7"/>
          <p:cNvSpPr/>
          <p:nvPr/>
        </p:nvSpPr>
        <p:spPr>
          <a:xfrm>
            <a:off x="6280190" y="6048256"/>
            <a:ext cx="7556421" cy="362903"/>
          </a:xfrm>
          <a:prstGeom prst="rect">
            <a:avLst/>
          </a:prstGeom>
          <a:noFill/>
          <a:ln/>
        </p:spPr>
        <p:txBody>
          <a:bodyPr wrap="none" rtlCol="0" anchor="t"/>
          <a:lstStyle/>
          <a:p>
            <a:pPr indent="0" marL="0">
              <a:lnSpc>
                <a:spcPts val="2858"/>
              </a:lnSpc>
              <a:buNone/>
            </a:pPr>
            <a:endParaRPr lang="en-US" sz="178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9427488" y="1888808"/>
            <a:ext cx="4919305" cy="4451985"/>
          </a:xfrm>
          <a:prstGeom prst="rect">
            <a:avLst/>
          </a:prstGeom>
        </p:spPr>
      </p:pic>
      <p:sp>
        <p:nvSpPr>
          <p:cNvPr id="6" name="Text 2"/>
          <p:cNvSpPr/>
          <p:nvPr/>
        </p:nvSpPr>
        <p:spPr>
          <a:xfrm>
            <a:off x="793790" y="2240637"/>
            <a:ext cx="7556421" cy="1956435"/>
          </a:xfrm>
          <a:prstGeom prst="rect">
            <a:avLst/>
          </a:prstGeom>
          <a:noFill/>
          <a:ln/>
        </p:spPr>
        <p:txBody>
          <a:bodyPr wrap="square" rtlCol="0" anchor="t"/>
          <a:lstStyle/>
          <a:p>
            <a:pPr indent="0" marL="0">
              <a:lnSpc>
                <a:spcPts val="7702"/>
              </a:lnSpc>
              <a:buNone/>
            </a:pPr>
            <a:r>
              <a:rPr lang="en-US" sz="6162" b="1" dirty="0">
                <a:solidFill>
                  <a:srgbClr val="484237"/>
                </a:solidFill>
                <a:latin typeface="Gelasio" pitchFamily="34" charset="0"/>
                <a:ea typeface="Gelasio" pitchFamily="34" charset="-122"/>
                <a:cs typeface="Gelasio" pitchFamily="34" charset="-120"/>
              </a:rPr>
              <a:t>Introduction to Deep Learning</a:t>
            </a:r>
            <a:endParaRPr lang="en-US" sz="6162" dirty="0"/>
          </a:p>
        </p:txBody>
      </p:sp>
      <p:sp>
        <p:nvSpPr>
          <p:cNvPr id="7" name="Text 3"/>
          <p:cNvSpPr/>
          <p:nvPr/>
        </p:nvSpPr>
        <p:spPr>
          <a:xfrm>
            <a:off x="793790" y="4537234"/>
            <a:ext cx="7556421" cy="1451610"/>
          </a:xfrm>
          <a:prstGeom prst="rect">
            <a:avLst/>
          </a:prstGeom>
          <a:noFill/>
          <a:ln/>
        </p:spPr>
        <p:txBody>
          <a:bodyPr wrap="square" rtlCol="0" anchor="t"/>
          <a:lstStyle/>
          <a:p>
            <a:pPr indent="0" marL="0">
              <a:lnSpc>
                <a:spcPts val="2858"/>
              </a:lnSpc>
              <a:buNone/>
            </a:pPr>
            <a:r>
              <a:rPr lang="en-US" sz="1786" dirty="0">
                <a:solidFill>
                  <a:srgbClr val="746558"/>
                </a:solidFill>
                <a:latin typeface="Gelasio" pitchFamily="34" charset="0"/>
                <a:ea typeface="Gelasio" pitchFamily="34" charset="-122"/>
                <a:cs typeface="Gelasio" pitchFamily="34" charset="-120"/>
              </a:rPr>
              <a:t>Deep learning is a subfield of machine learning that utilizes artificial neural networks (ANNs) with multiple layers to learn from data. Deep learning algorithms can be used to solve complex problems, such as image recognition, natural language processing, and predictive modeling.</a:t>
            </a:r>
            <a:endParaRPr lang="en-US" sz="1786"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14630400" cy="2249924"/>
          </a:xfrm>
          <a:prstGeom prst="rect">
            <a:avLst/>
          </a:prstGeom>
        </p:spPr>
      </p:pic>
      <p:sp>
        <p:nvSpPr>
          <p:cNvPr id="5" name="Text 2"/>
          <p:cNvSpPr/>
          <p:nvPr/>
        </p:nvSpPr>
        <p:spPr>
          <a:xfrm>
            <a:off x="1364099" y="2888813"/>
            <a:ext cx="7636669" cy="562332"/>
          </a:xfrm>
          <a:prstGeom prst="rect">
            <a:avLst/>
          </a:prstGeom>
          <a:noFill/>
          <a:ln/>
        </p:spPr>
        <p:txBody>
          <a:bodyPr wrap="none" rtlCol="0" anchor="t"/>
          <a:lstStyle/>
          <a:p>
            <a:pPr indent="0" marL="0">
              <a:lnSpc>
                <a:spcPts val="4429"/>
              </a:lnSpc>
              <a:buNone/>
            </a:pPr>
            <a:r>
              <a:rPr lang="en-US" sz="3543" b="1" dirty="0">
                <a:solidFill>
                  <a:srgbClr val="484237"/>
                </a:solidFill>
                <a:latin typeface="Gelasio" pitchFamily="34" charset="0"/>
                <a:ea typeface="Gelasio" pitchFamily="34" charset="-122"/>
                <a:cs typeface="Gelasio" pitchFamily="34" charset="-120"/>
              </a:rPr>
              <a:t>Fundamentals of Neural Networks</a:t>
            </a:r>
            <a:endParaRPr lang="en-US" sz="3543" dirty="0"/>
          </a:p>
        </p:txBody>
      </p:sp>
      <p:sp>
        <p:nvSpPr>
          <p:cNvPr id="6" name="Text 3"/>
          <p:cNvSpPr/>
          <p:nvPr/>
        </p:nvSpPr>
        <p:spPr>
          <a:xfrm>
            <a:off x="1364099" y="3721060"/>
            <a:ext cx="11902202" cy="864037"/>
          </a:xfrm>
          <a:prstGeom prst="rect">
            <a:avLst/>
          </a:prstGeom>
          <a:noFill/>
          <a:ln/>
        </p:spPr>
        <p:txBody>
          <a:bodyPr wrap="square" rtlCol="0" anchor="t"/>
          <a:lstStyle/>
          <a:p>
            <a:pPr indent="0" marL="0">
              <a:lnSpc>
                <a:spcPts val="2268"/>
              </a:lnSpc>
              <a:buNone/>
            </a:pPr>
            <a:r>
              <a:rPr lang="en-US" sz="1417" dirty="0">
                <a:solidFill>
                  <a:srgbClr val="746558"/>
                </a:solidFill>
                <a:latin typeface="Gelasio" pitchFamily="34" charset="0"/>
                <a:ea typeface="Gelasio" pitchFamily="34" charset="-122"/>
                <a:cs typeface="Gelasio" pitchFamily="34" charset="-120"/>
              </a:rPr>
              <a:t>Neural networks are inspired by the structure and function of the human brain. They are composed of interconnected nodes called neurons, organized in layers. Each neuron receives inputs, applies a transformation, and produces an output. These outputs are then passed to subsequent layers, allowing the network to learn complex patterns.</a:t>
            </a:r>
            <a:endParaRPr lang="en-US" sz="1417" dirty="0"/>
          </a:p>
        </p:txBody>
      </p:sp>
      <p:sp>
        <p:nvSpPr>
          <p:cNvPr id="7" name="Shape 4"/>
          <p:cNvSpPr/>
          <p:nvPr/>
        </p:nvSpPr>
        <p:spPr>
          <a:xfrm>
            <a:off x="1364099" y="4989909"/>
            <a:ext cx="404932" cy="404932"/>
          </a:xfrm>
          <a:prstGeom prst="roundRect">
            <a:avLst>
              <a:gd name="adj" fmla="val 6668"/>
            </a:avLst>
          </a:prstGeom>
          <a:solidFill>
            <a:srgbClr val="EEE8DD"/>
          </a:solidFill>
          <a:ln/>
        </p:spPr>
      </p:sp>
      <p:sp>
        <p:nvSpPr>
          <p:cNvPr id="8" name="Text 5"/>
          <p:cNvSpPr/>
          <p:nvPr/>
        </p:nvSpPr>
        <p:spPr>
          <a:xfrm>
            <a:off x="1502807" y="5057299"/>
            <a:ext cx="127397" cy="270034"/>
          </a:xfrm>
          <a:prstGeom prst="rect">
            <a:avLst/>
          </a:prstGeom>
          <a:noFill/>
          <a:ln/>
        </p:spPr>
        <p:txBody>
          <a:bodyPr wrap="none" rtlCol="0" anchor="t"/>
          <a:lstStyle/>
          <a:p>
            <a:pPr algn="ctr" indent="0" marL="0">
              <a:lnSpc>
                <a:spcPts val="2126"/>
              </a:lnSpc>
              <a:buNone/>
            </a:pPr>
            <a:r>
              <a:rPr lang="en-US" sz="2126" b="1" dirty="0">
                <a:solidFill>
                  <a:srgbClr val="746558"/>
                </a:solidFill>
                <a:latin typeface="Gelasio" pitchFamily="34" charset="0"/>
                <a:ea typeface="Gelasio" pitchFamily="34" charset="-122"/>
                <a:cs typeface="Gelasio" pitchFamily="34" charset="-120"/>
              </a:rPr>
              <a:t>1</a:t>
            </a:r>
            <a:endParaRPr lang="en-US" sz="2126" dirty="0"/>
          </a:p>
        </p:txBody>
      </p:sp>
      <p:sp>
        <p:nvSpPr>
          <p:cNvPr id="9" name="Text 6"/>
          <p:cNvSpPr/>
          <p:nvPr/>
        </p:nvSpPr>
        <p:spPr>
          <a:xfrm>
            <a:off x="1948934" y="4989909"/>
            <a:ext cx="2249924" cy="281226"/>
          </a:xfrm>
          <a:prstGeom prst="rect">
            <a:avLst/>
          </a:prstGeom>
          <a:noFill/>
          <a:ln/>
        </p:spPr>
        <p:txBody>
          <a:bodyPr wrap="none" rtlCol="0" anchor="t"/>
          <a:lstStyle/>
          <a:p>
            <a:pPr indent="0" marL="0">
              <a:lnSpc>
                <a:spcPts val="2215"/>
              </a:lnSpc>
              <a:buNone/>
            </a:pPr>
            <a:r>
              <a:rPr lang="en-US" sz="1772" b="1" dirty="0">
                <a:solidFill>
                  <a:srgbClr val="746558"/>
                </a:solidFill>
                <a:latin typeface="Gelasio" pitchFamily="34" charset="0"/>
                <a:ea typeface="Gelasio" pitchFamily="34" charset="-122"/>
                <a:cs typeface="Gelasio" pitchFamily="34" charset="-120"/>
              </a:rPr>
              <a:t>Perceptrons</a:t>
            </a:r>
            <a:endParaRPr lang="en-US" sz="1772" dirty="0"/>
          </a:p>
        </p:txBody>
      </p:sp>
      <p:sp>
        <p:nvSpPr>
          <p:cNvPr id="10" name="Text 7"/>
          <p:cNvSpPr/>
          <p:nvPr/>
        </p:nvSpPr>
        <p:spPr>
          <a:xfrm>
            <a:off x="1948934" y="5379125"/>
            <a:ext cx="5276374" cy="576024"/>
          </a:xfrm>
          <a:prstGeom prst="rect">
            <a:avLst/>
          </a:prstGeom>
          <a:noFill/>
          <a:ln/>
        </p:spPr>
        <p:txBody>
          <a:bodyPr wrap="square" rtlCol="0" anchor="t"/>
          <a:lstStyle/>
          <a:p>
            <a:pPr indent="0" marL="0">
              <a:lnSpc>
                <a:spcPts val="2268"/>
              </a:lnSpc>
              <a:buNone/>
            </a:pPr>
            <a:r>
              <a:rPr lang="en-US" sz="1417" dirty="0">
                <a:solidFill>
                  <a:srgbClr val="746558"/>
                </a:solidFill>
                <a:latin typeface="Gelasio" pitchFamily="34" charset="0"/>
                <a:ea typeface="Gelasio" pitchFamily="34" charset="-122"/>
                <a:cs typeface="Gelasio" pitchFamily="34" charset="-120"/>
              </a:rPr>
              <a:t>Perceptrons are the simplest type of neural network, capable of classifying binary data.</a:t>
            </a:r>
            <a:endParaRPr lang="en-US" sz="1417" dirty="0"/>
          </a:p>
        </p:txBody>
      </p:sp>
      <p:sp>
        <p:nvSpPr>
          <p:cNvPr id="11" name="Shape 8"/>
          <p:cNvSpPr/>
          <p:nvPr/>
        </p:nvSpPr>
        <p:spPr>
          <a:xfrm>
            <a:off x="7405211" y="4989909"/>
            <a:ext cx="404932" cy="404932"/>
          </a:xfrm>
          <a:prstGeom prst="roundRect">
            <a:avLst>
              <a:gd name="adj" fmla="val 6668"/>
            </a:avLst>
          </a:prstGeom>
          <a:solidFill>
            <a:srgbClr val="EEE8DD"/>
          </a:solidFill>
          <a:ln/>
        </p:spPr>
      </p:sp>
      <p:sp>
        <p:nvSpPr>
          <p:cNvPr id="12" name="Text 9"/>
          <p:cNvSpPr/>
          <p:nvPr/>
        </p:nvSpPr>
        <p:spPr>
          <a:xfrm>
            <a:off x="7525822" y="5057299"/>
            <a:ext cx="163592" cy="270034"/>
          </a:xfrm>
          <a:prstGeom prst="rect">
            <a:avLst/>
          </a:prstGeom>
          <a:noFill/>
          <a:ln/>
        </p:spPr>
        <p:txBody>
          <a:bodyPr wrap="none" rtlCol="0" anchor="t"/>
          <a:lstStyle/>
          <a:p>
            <a:pPr algn="ctr" indent="0" marL="0">
              <a:lnSpc>
                <a:spcPts val="2126"/>
              </a:lnSpc>
              <a:buNone/>
            </a:pPr>
            <a:r>
              <a:rPr lang="en-US" sz="2126" b="1" dirty="0">
                <a:solidFill>
                  <a:srgbClr val="746558"/>
                </a:solidFill>
                <a:latin typeface="Gelasio" pitchFamily="34" charset="0"/>
                <a:ea typeface="Gelasio" pitchFamily="34" charset="-122"/>
                <a:cs typeface="Gelasio" pitchFamily="34" charset="-120"/>
              </a:rPr>
              <a:t>2</a:t>
            </a:r>
            <a:endParaRPr lang="en-US" sz="2126" dirty="0"/>
          </a:p>
        </p:txBody>
      </p:sp>
      <p:sp>
        <p:nvSpPr>
          <p:cNvPr id="13" name="Text 10"/>
          <p:cNvSpPr/>
          <p:nvPr/>
        </p:nvSpPr>
        <p:spPr>
          <a:xfrm>
            <a:off x="7990046" y="4989909"/>
            <a:ext cx="2301954" cy="281226"/>
          </a:xfrm>
          <a:prstGeom prst="rect">
            <a:avLst/>
          </a:prstGeom>
          <a:noFill/>
          <a:ln/>
        </p:spPr>
        <p:txBody>
          <a:bodyPr wrap="none" rtlCol="0" anchor="t"/>
          <a:lstStyle/>
          <a:p>
            <a:pPr indent="0" marL="0">
              <a:lnSpc>
                <a:spcPts val="2215"/>
              </a:lnSpc>
              <a:buNone/>
            </a:pPr>
            <a:r>
              <a:rPr lang="en-US" sz="1772" b="1" dirty="0">
                <a:solidFill>
                  <a:srgbClr val="746558"/>
                </a:solidFill>
                <a:latin typeface="Gelasio" pitchFamily="34" charset="0"/>
                <a:ea typeface="Gelasio" pitchFamily="34" charset="-122"/>
                <a:cs typeface="Gelasio" pitchFamily="34" charset="-120"/>
              </a:rPr>
              <a:t>Activation Functions</a:t>
            </a:r>
            <a:endParaRPr lang="en-US" sz="1772" dirty="0"/>
          </a:p>
        </p:txBody>
      </p:sp>
      <p:sp>
        <p:nvSpPr>
          <p:cNvPr id="14" name="Text 11"/>
          <p:cNvSpPr/>
          <p:nvPr/>
        </p:nvSpPr>
        <p:spPr>
          <a:xfrm>
            <a:off x="7990046" y="5379125"/>
            <a:ext cx="5276374" cy="576024"/>
          </a:xfrm>
          <a:prstGeom prst="rect">
            <a:avLst/>
          </a:prstGeom>
          <a:noFill/>
          <a:ln/>
        </p:spPr>
        <p:txBody>
          <a:bodyPr wrap="square" rtlCol="0" anchor="t"/>
          <a:lstStyle/>
          <a:p>
            <a:pPr indent="0" marL="0">
              <a:lnSpc>
                <a:spcPts val="2268"/>
              </a:lnSpc>
              <a:buNone/>
            </a:pPr>
            <a:r>
              <a:rPr lang="en-US" sz="1417" dirty="0">
                <a:solidFill>
                  <a:srgbClr val="746558"/>
                </a:solidFill>
                <a:latin typeface="Gelasio" pitchFamily="34" charset="0"/>
                <a:ea typeface="Gelasio" pitchFamily="34" charset="-122"/>
                <a:cs typeface="Gelasio" pitchFamily="34" charset="-120"/>
              </a:rPr>
              <a:t>Activation functions introduce non-linearity into the neural network, allowing it to learn more complex patterns.</a:t>
            </a:r>
            <a:endParaRPr lang="en-US" sz="1417" dirty="0"/>
          </a:p>
        </p:txBody>
      </p:sp>
      <p:sp>
        <p:nvSpPr>
          <p:cNvPr id="15" name="Shape 12"/>
          <p:cNvSpPr/>
          <p:nvPr/>
        </p:nvSpPr>
        <p:spPr>
          <a:xfrm>
            <a:off x="1364099" y="6337459"/>
            <a:ext cx="404932" cy="404932"/>
          </a:xfrm>
          <a:prstGeom prst="roundRect">
            <a:avLst>
              <a:gd name="adj" fmla="val 6668"/>
            </a:avLst>
          </a:prstGeom>
          <a:solidFill>
            <a:srgbClr val="EEE8DD"/>
          </a:solidFill>
          <a:ln/>
        </p:spPr>
      </p:sp>
      <p:sp>
        <p:nvSpPr>
          <p:cNvPr id="16" name="Text 13"/>
          <p:cNvSpPr/>
          <p:nvPr/>
        </p:nvSpPr>
        <p:spPr>
          <a:xfrm>
            <a:off x="1485186" y="6404848"/>
            <a:ext cx="162639" cy="270034"/>
          </a:xfrm>
          <a:prstGeom prst="rect">
            <a:avLst/>
          </a:prstGeom>
          <a:noFill/>
          <a:ln/>
        </p:spPr>
        <p:txBody>
          <a:bodyPr wrap="none" rtlCol="0" anchor="t"/>
          <a:lstStyle/>
          <a:p>
            <a:pPr algn="ctr" indent="0" marL="0">
              <a:lnSpc>
                <a:spcPts val="2126"/>
              </a:lnSpc>
              <a:buNone/>
            </a:pPr>
            <a:r>
              <a:rPr lang="en-US" sz="2126" b="1" dirty="0">
                <a:solidFill>
                  <a:srgbClr val="746558"/>
                </a:solidFill>
                <a:latin typeface="Gelasio" pitchFamily="34" charset="0"/>
                <a:ea typeface="Gelasio" pitchFamily="34" charset="-122"/>
                <a:cs typeface="Gelasio" pitchFamily="34" charset="-120"/>
              </a:rPr>
              <a:t>3</a:t>
            </a:r>
            <a:endParaRPr lang="en-US" sz="2126" dirty="0"/>
          </a:p>
        </p:txBody>
      </p:sp>
      <p:sp>
        <p:nvSpPr>
          <p:cNvPr id="17" name="Text 14"/>
          <p:cNvSpPr/>
          <p:nvPr/>
        </p:nvSpPr>
        <p:spPr>
          <a:xfrm>
            <a:off x="1948934" y="6337459"/>
            <a:ext cx="2249924" cy="281226"/>
          </a:xfrm>
          <a:prstGeom prst="rect">
            <a:avLst/>
          </a:prstGeom>
          <a:noFill/>
          <a:ln/>
        </p:spPr>
        <p:txBody>
          <a:bodyPr wrap="none" rtlCol="0" anchor="t"/>
          <a:lstStyle/>
          <a:p>
            <a:pPr indent="0" marL="0">
              <a:lnSpc>
                <a:spcPts val="2215"/>
              </a:lnSpc>
              <a:buNone/>
            </a:pPr>
            <a:r>
              <a:rPr lang="en-US" sz="1772" b="1" dirty="0">
                <a:solidFill>
                  <a:srgbClr val="746558"/>
                </a:solidFill>
                <a:latin typeface="Gelasio" pitchFamily="34" charset="0"/>
                <a:ea typeface="Gelasio" pitchFamily="34" charset="-122"/>
                <a:cs typeface="Gelasio" pitchFamily="34" charset="-120"/>
              </a:rPr>
              <a:t>Backpropagation</a:t>
            </a:r>
            <a:endParaRPr lang="en-US" sz="1772" dirty="0"/>
          </a:p>
        </p:txBody>
      </p:sp>
      <p:sp>
        <p:nvSpPr>
          <p:cNvPr id="18" name="Text 15"/>
          <p:cNvSpPr/>
          <p:nvPr/>
        </p:nvSpPr>
        <p:spPr>
          <a:xfrm>
            <a:off x="1948934" y="6726674"/>
            <a:ext cx="5276374" cy="576024"/>
          </a:xfrm>
          <a:prstGeom prst="rect">
            <a:avLst/>
          </a:prstGeom>
          <a:noFill/>
          <a:ln/>
        </p:spPr>
        <p:txBody>
          <a:bodyPr wrap="square" rtlCol="0" anchor="t"/>
          <a:lstStyle/>
          <a:p>
            <a:pPr indent="0" marL="0">
              <a:lnSpc>
                <a:spcPts val="2268"/>
              </a:lnSpc>
              <a:buNone/>
            </a:pPr>
            <a:r>
              <a:rPr lang="en-US" sz="1417" dirty="0">
                <a:solidFill>
                  <a:srgbClr val="746558"/>
                </a:solidFill>
                <a:latin typeface="Gelasio" pitchFamily="34" charset="0"/>
                <a:ea typeface="Gelasio" pitchFamily="34" charset="-122"/>
                <a:cs typeface="Gelasio" pitchFamily="34" charset="-120"/>
              </a:rPr>
              <a:t>Backpropagation is an algorithm used to train neural networks by adjusting the weights of the connections between neurons.</a:t>
            </a:r>
            <a:endParaRPr lang="en-US" sz="1417" dirty="0"/>
          </a:p>
        </p:txBody>
      </p:sp>
      <p:sp>
        <p:nvSpPr>
          <p:cNvPr id="19" name="Shape 16"/>
          <p:cNvSpPr/>
          <p:nvPr/>
        </p:nvSpPr>
        <p:spPr>
          <a:xfrm>
            <a:off x="7405211" y="6337459"/>
            <a:ext cx="404932" cy="404932"/>
          </a:xfrm>
          <a:prstGeom prst="roundRect">
            <a:avLst>
              <a:gd name="adj" fmla="val 6668"/>
            </a:avLst>
          </a:prstGeom>
          <a:solidFill>
            <a:srgbClr val="EEE8DD"/>
          </a:solidFill>
          <a:ln/>
        </p:spPr>
      </p:sp>
      <p:sp>
        <p:nvSpPr>
          <p:cNvPr id="20" name="Text 17"/>
          <p:cNvSpPr/>
          <p:nvPr/>
        </p:nvSpPr>
        <p:spPr>
          <a:xfrm>
            <a:off x="7523440" y="6404848"/>
            <a:ext cx="168354" cy="270034"/>
          </a:xfrm>
          <a:prstGeom prst="rect">
            <a:avLst/>
          </a:prstGeom>
          <a:noFill/>
          <a:ln/>
        </p:spPr>
        <p:txBody>
          <a:bodyPr wrap="none" rtlCol="0" anchor="t"/>
          <a:lstStyle/>
          <a:p>
            <a:pPr algn="ctr" indent="0" marL="0">
              <a:lnSpc>
                <a:spcPts val="2126"/>
              </a:lnSpc>
              <a:buNone/>
            </a:pPr>
            <a:r>
              <a:rPr lang="en-US" sz="2126" b="1" dirty="0">
                <a:solidFill>
                  <a:srgbClr val="746558"/>
                </a:solidFill>
                <a:latin typeface="Gelasio" pitchFamily="34" charset="0"/>
                <a:ea typeface="Gelasio" pitchFamily="34" charset="-122"/>
                <a:cs typeface="Gelasio" pitchFamily="34" charset="-120"/>
              </a:rPr>
              <a:t>4</a:t>
            </a:r>
            <a:endParaRPr lang="en-US" sz="2126" dirty="0"/>
          </a:p>
        </p:txBody>
      </p:sp>
      <p:sp>
        <p:nvSpPr>
          <p:cNvPr id="21" name="Text 18"/>
          <p:cNvSpPr/>
          <p:nvPr/>
        </p:nvSpPr>
        <p:spPr>
          <a:xfrm>
            <a:off x="7990046" y="6337459"/>
            <a:ext cx="2764393" cy="281226"/>
          </a:xfrm>
          <a:prstGeom prst="rect">
            <a:avLst/>
          </a:prstGeom>
          <a:noFill/>
          <a:ln/>
        </p:spPr>
        <p:txBody>
          <a:bodyPr wrap="none" rtlCol="0" anchor="t"/>
          <a:lstStyle/>
          <a:p>
            <a:pPr indent="0" marL="0">
              <a:lnSpc>
                <a:spcPts val="2215"/>
              </a:lnSpc>
              <a:buNone/>
            </a:pPr>
            <a:r>
              <a:rPr lang="en-US" sz="1772" b="1" dirty="0">
                <a:solidFill>
                  <a:srgbClr val="746558"/>
                </a:solidFill>
                <a:latin typeface="Gelasio" pitchFamily="34" charset="0"/>
                <a:ea typeface="Gelasio" pitchFamily="34" charset="-122"/>
                <a:cs typeface="Gelasio" pitchFamily="34" charset="-120"/>
              </a:rPr>
              <a:t>Optimization Algorithms</a:t>
            </a:r>
            <a:endParaRPr lang="en-US" sz="1772" dirty="0"/>
          </a:p>
        </p:txBody>
      </p:sp>
      <p:sp>
        <p:nvSpPr>
          <p:cNvPr id="22" name="Text 19"/>
          <p:cNvSpPr/>
          <p:nvPr/>
        </p:nvSpPr>
        <p:spPr>
          <a:xfrm>
            <a:off x="7990046" y="6726674"/>
            <a:ext cx="5276374" cy="864037"/>
          </a:xfrm>
          <a:prstGeom prst="rect">
            <a:avLst/>
          </a:prstGeom>
          <a:noFill/>
          <a:ln/>
        </p:spPr>
        <p:txBody>
          <a:bodyPr wrap="square" rtlCol="0" anchor="t"/>
          <a:lstStyle/>
          <a:p>
            <a:pPr indent="0" marL="0">
              <a:lnSpc>
                <a:spcPts val="2268"/>
              </a:lnSpc>
              <a:buNone/>
            </a:pPr>
            <a:r>
              <a:rPr lang="en-US" sz="1417" dirty="0">
                <a:solidFill>
                  <a:srgbClr val="746558"/>
                </a:solidFill>
                <a:latin typeface="Gelasio" pitchFamily="34" charset="0"/>
                <a:ea typeface="Gelasio" pitchFamily="34" charset="-122"/>
                <a:cs typeface="Gelasio" pitchFamily="34" charset="-120"/>
              </a:rPr>
              <a:t>Optimization algorithms, such as gradient descent, are used to find the optimal set of weights that minimizes the error during training.</a:t>
            </a:r>
            <a:endParaRPr lang="en-US" sz="1417"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725614"/>
          </a:xfrm>
          <a:prstGeom prst="rect">
            <a:avLst/>
          </a:prstGeom>
          <a:solidFill>
            <a:srgbClr val="F9F6F0"/>
          </a:solidFill>
          <a:ln/>
        </p:spPr>
      </p:sp>
      <p:sp>
        <p:nvSpPr>
          <p:cNvPr id="4" name="Text 2"/>
          <p:cNvSpPr/>
          <p:nvPr/>
        </p:nvSpPr>
        <p:spPr>
          <a:xfrm>
            <a:off x="762238" y="544949"/>
            <a:ext cx="7729418" cy="619363"/>
          </a:xfrm>
          <a:prstGeom prst="rect">
            <a:avLst/>
          </a:prstGeom>
          <a:noFill/>
          <a:ln/>
        </p:spPr>
        <p:txBody>
          <a:bodyPr wrap="none" rtlCol="0" anchor="t"/>
          <a:lstStyle/>
          <a:p>
            <a:pPr indent="0" marL="0">
              <a:lnSpc>
                <a:spcPts val="4877"/>
              </a:lnSpc>
              <a:buNone/>
            </a:pPr>
            <a:r>
              <a:rPr lang="en-US" sz="3902" b="1" dirty="0">
                <a:solidFill>
                  <a:srgbClr val="484237"/>
                </a:solidFill>
                <a:latin typeface="Gelasio" pitchFamily="34" charset="0"/>
                <a:ea typeface="Gelasio" pitchFamily="34" charset="-122"/>
                <a:cs typeface="Gelasio" pitchFamily="34" charset="-120"/>
              </a:rPr>
              <a:t>Convolutional Neural Networks</a:t>
            </a:r>
            <a:endParaRPr lang="en-US" sz="3902" dirty="0"/>
          </a:p>
        </p:txBody>
      </p:sp>
      <p:sp>
        <p:nvSpPr>
          <p:cNvPr id="5" name="Text 3"/>
          <p:cNvSpPr/>
          <p:nvPr/>
        </p:nvSpPr>
        <p:spPr>
          <a:xfrm>
            <a:off x="762238" y="1560671"/>
            <a:ext cx="13105805" cy="634365"/>
          </a:xfrm>
          <a:prstGeom prst="rect">
            <a:avLst/>
          </a:prstGeom>
          <a:noFill/>
          <a:ln/>
        </p:spPr>
        <p:txBody>
          <a:bodyPr wrap="square" rtlCol="0" anchor="t"/>
          <a:lstStyle/>
          <a:p>
            <a:pPr indent="0" marL="0">
              <a:lnSpc>
                <a:spcPts val="2497"/>
              </a:lnSpc>
              <a:buNone/>
            </a:pPr>
            <a:r>
              <a:rPr lang="en-US" sz="1561" dirty="0">
                <a:solidFill>
                  <a:srgbClr val="746558"/>
                </a:solidFill>
                <a:latin typeface="Gelasio" pitchFamily="34" charset="0"/>
                <a:ea typeface="Gelasio" pitchFamily="34" charset="-122"/>
                <a:cs typeface="Gelasio" pitchFamily="34" charset="-120"/>
              </a:rPr>
              <a:t>Convolutional neural networks (CNNs) are specifically designed for image processing. They utilize convolutional layers that apply filters to extract features from the input image.</a:t>
            </a:r>
            <a:endParaRPr lang="en-US" sz="1561" dirty="0"/>
          </a:p>
        </p:txBody>
      </p:sp>
      <p:sp>
        <p:nvSpPr>
          <p:cNvPr id="6" name="Text 4"/>
          <p:cNvSpPr/>
          <p:nvPr/>
        </p:nvSpPr>
        <p:spPr>
          <a:xfrm>
            <a:off x="762238" y="2616041"/>
            <a:ext cx="2600087" cy="309682"/>
          </a:xfrm>
          <a:prstGeom prst="rect">
            <a:avLst/>
          </a:prstGeom>
          <a:noFill/>
          <a:ln/>
        </p:spPr>
        <p:txBody>
          <a:bodyPr wrap="none" rtlCol="0" anchor="t"/>
          <a:lstStyle/>
          <a:p>
            <a:pPr indent="0" marL="0">
              <a:lnSpc>
                <a:spcPts val="2438"/>
              </a:lnSpc>
              <a:buNone/>
            </a:pPr>
            <a:r>
              <a:rPr lang="en-US" sz="1951" b="1" dirty="0">
                <a:solidFill>
                  <a:srgbClr val="484237"/>
                </a:solidFill>
                <a:latin typeface="Gelasio" pitchFamily="34" charset="0"/>
                <a:ea typeface="Gelasio" pitchFamily="34" charset="-122"/>
                <a:cs typeface="Gelasio" pitchFamily="34" charset="-120"/>
              </a:rPr>
              <a:t>Convolutional Layers</a:t>
            </a:r>
            <a:endParaRPr lang="en-US" sz="1951" dirty="0"/>
          </a:p>
        </p:txBody>
      </p:sp>
      <p:sp>
        <p:nvSpPr>
          <p:cNvPr id="7" name="Text 5"/>
          <p:cNvSpPr/>
          <p:nvPr/>
        </p:nvSpPr>
        <p:spPr>
          <a:xfrm>
            <a:off x="762238" y="3123843"/>
            <a:ext cx="6311146" cy="634365"/>
          </a:xfrm>
          <a:prstGeom prst="rect">
            <a:avLst/>
          </a:prstGeom>
          <a:noFill/>
          <a:ln/>
        </p:spPr>
        <p:txBody>
          <a:bodyPr wrap="square" rtlCol="0" anchor="t"/>
          <a:lstStyle/>
          <a:p>
            <a:pPr indent="0" marL="0">
              <a:lnSpc>
                <a:spcPts val="2497"/>
              </a:lnSpc>
              <a:buNone/>
            </a:pPr>
            <a:r>
              <a:rPr lang="en-US" sz="1561" dirty="0">
                <a:solidFill>
                  <a:srgbClr val="746558"/>
                </a:solidFill>
                <a:latin typeface="Gelasio" pitchFamily="34" charset="0"/>
                <a:ea typeface="Gelasio" pitchFamily="34" charset="-122"/>
                <a:cs typeface="Gelasio" pitchFamily="34" charset="-120"/>
              </a:rPr>
              <a:t>Convolutional layers perform feature extraction by sliding a filter across the input image, computing the dot product at each location.</a:t>
            </a:r>
            <a:endParaRPr lang="en-US" sz="1561" dirty="0"/>
          </a:p>
        </p:txBody>
      </p:sp>
      <p:sp>
        <p:nvSpPr>
          <p:cNvPr id="8" name="Text 6"/>
          <p:cNvSpPr/>
          <p:nvPr/>
        </p:nvSpPr>
        <p:spPr>
          <a:xfrm>
            <a:off x="1079302" y="3936563"/>
            <a:ext cx="5994083" cy="317183"/>
          </a:xfrm>
          <a:prstGeom prst="rect">
            <a:avLst/>
          </a:prstGeom>
          <a:noFill/>
          <a:ln/>
        </p:spPr>
        <p:txBody>
          <a:bodyPr wrap="none" rtlCol="0" anchor="t"/>
          <a:lstStyle/>
          <a:p>
            <a:pPr algn="l" marL="342900" indent="-342900">
              <a:lnSpc>
                <a:spcPts val="2497"/>
              </a:lnSpc>
              <a:buSzPct val="100000"/>
              <a:buFont typeface="+mj-lt"/>
              <a:buAutoNum type="arabicPeriod" startAt="1"/>
            </a:pPr>
            <a:r>
              <a:rPr lang="en-US" sz="1561" dirty="0">
                <a:solidFill>
                  <a:srgbClr val="746558"/>
                </a:solidFill>
                <a:latin typeface="Gelasio" pitchFamily="34" charset="0"/>
                <a:ea typeface="Gelasio" pitchFamily="34" charset="-122"/>
                <a:cs typeface="Gelasio" pitchFamily="34" charset="-120"/>
              </a:rPr>
              <a:t>Feature Maps</a:t>
            </a:r>
            <a:endParaRPr lang="en-US" sz="1561" dirty="0"/>
          </a:p>
        </p:txBody>
      </p:sp>
      <p:sp>
        <p:nvSpPr>
          <p:cNvPr id="9" name="Text 7"/>
          <p:cNvSpPr/>
          <p:nvPr/>
        </p:nvSpPr>
        <p:spPr>
          <a:xfrm>
            <a:off x="1079302" y="4323040"/>
            <a:ext cx="5994083" cy="317183"/>
          </a:xfrm>
          <a:prstGeom prst="rect">
            <a:avLst/>
          </a:prstGeom>
          <a:noFill/>
          <a:ln/>
        </p:spPr>
        <p:txBody>
          <a:bodyPr wrap="none" rtlCol="0" anchor="t"/>
          <a:lstStyle/>
          <a:p>
            <a:pPr algn="l" marL="342900" indent="-342900">
              <a:lnSpc>
                <a:spcPts val="2497"/>
              </a:lnSpc>
              <a:buSzPct val="100000"/>
              <a:buFont typeface="+mj-lt"/>
              <a:buAutoNum type="arabicPeriod" startAt="2"/>
            </a:pPr>
            <a:r>
              <a:rPr lang="en-US" sz="1561" dirty="0">
                <a:solidFill>
                  <a:srgbClr val="746558"/>
                </a:solidFill>
                <a:latin typeface="Gelasio" pitchFamily="34" charset="0"/>
                <a:ea typeface="Gelasio" pitchFamily="34" charset="-122"/>
                <a:cs typeface="Gelasio" pitchFamily="34" charset="-120"/>
              </a:rPr>
              <a:t>Pooling Layers</a:t>
            </a:r>
            <a:endParaRPr lang="en-US" sz="1561" dirty="0"/>
          </a:p>
        </p:txBody>
      </p:sp>
      <p:sp>
        <p:nvSpPr>
          <p:cNvPr id="10" name="Text 8"/>
          <p:cNvSpPr/>
          <p:nvPr/>
        </p:nvSpPr>
        <p:spPr>
          <a:xfrm>
            <a:off x="1079302" y="4709517"/>
            <a:ext cx="5994083" cy="317183"/>
          </a:xfrm>
          <a:prstGeom prst="rect">
            <a:avLst/>
          </a:prstGeom>
          <a:noFill/>
          <a:ln/>
        </p:spPr>
        <p:txBody>
          <a:bodyPr wrap="none" rtlCol="0" anchor="t"/>
          <a:lstStyle/>
          <a:p>
            <a:pPr algn="l" marL="342900" indent="-342900">
              <a:lnSpc>
                <a:spcPts val="2497"/>
              </a:lnSpc>
              <a:buSzPct val="100000"/>
              <a:buFont typeface="+mj-lt"/>
              <a:buAutoNum type="arabicPeriod" startAt="3"/>
            </a:pPr>
            <a:r>
              <a:rPr lang="en-US" sz="1561" dirty="0">
                <a:solidFill>
                  <a:srgbClr val="746558"/>
                </a:solidFill>
                <a:latin typeface="Gelasio" pitchFamily="34" charset="0"/>
                <a:ea typeface="Gelasio" pitchFamily="34" charset="-122"/>
                <a:cs typeface="Gelasio" pitchFamily="34" charset="-120"/>
              </a:rPr>
              <a:t>Fully Connected Layers</a:t>
            </a:r>
            <a:endParaRPr lang="en-US" sz="1561" dirty="0"/>
          </a:p>
        </p:txBody>
      </p:sp>
      <p:sp>
        <p:nvSpPr>
          <p:cNvPr id="11" name="Text 9"/>
          <p:cNvSpPr/>
          <p:nvPr/>
        </p:nvSpPr>
        <p:spPr>
          <a:xfrm>
            <a:off x="7564398" y="2616041"/>
            <a:ext cx="2477453" cy="309682"/>
          </a:xfrm>
          <a:prstGeom prst="rect">
            <a:avLst/>
          </a:prstGeom>
          <a:noFill/>
          <a:ln/>
        </p:spPr>
        <p:txBody>
          <a:bodyPr wrap="none" rtlCol="0" anchor="t"/>
          <a:lstStyle/>
          <a:p>
            <a:pPr indent="0" marL="0">
              <a:lnSpc>
                <a:spcPts val="2438"/>
              </a:lnSpc>
              <a:buNone/>
            </a:pPr>
            <a:r>
              <a:rPr lang="en-US" sz="1951" b="1" dirty="0">
                <a:solidFill>
                  <a:srgbClr val="484237"/>
                </a:solidFill>
                <a:latin typeface="Gelasio" pitchFamily="34" charset="0"/>
                <a:ea typeface="Gelasio" pitchFamily="34" charset="-122"/>
                <a:cs typeface="Gelasio" pitchFamily="34" charset="-120"/>
              </a:rPr>
              <a:t>Applications</a:t>
            </a:r>
            <a:endParaRPr lang="en-US" sz="1951" dirty="0"/>
          </a:p>
        </p:txBody>
      </p:sp>
      <p:sp>
        <p:nvSpPr>
          <p:cNvPr id="12" name="Text 10"/>
          <p:cNvSpPr/>
          <p:nvPr/>
        </p:nvSpPr>
        <p:spPr>
          <a:xfrm>
            <a:off x="7564398" y="3123843"/>
            <a:ext cx="6311146" cy="951548"/>
          </a:xfrm>
          <a:prstGeom prst="rect">
            <a:avLst/>
          </a:prstGeom>
          <a:noFill/>
          <a:ln/>
        </p:spPr>
        <p:txBody>
          <a:bodyPr wrap="square" rtlCol="0" anchor="t"/>
          <a:lstStyle/>
          <a:p>
            <a:pPr indent="0" marL="0">
              <a:lnSpc>
                <a:spcPts val="2497"/>
              </a:lnSpc>
              <a:buNone/>
            </a:pPr>
            <a:r>
              <a:rPr lang="en-US" sz="1561" dirty="0">
                <a:solidFill>
                  <a:srgbClr val="746558"/>
                </a:solidFill>
                <a:latin typeface="Gelasio" pitchFamily="34" charset="0"/>
                <a:ea typeface="Gelasio" pitchFamily="34" charset="-122"/>
                <a:cs typeface="Gelasio" pitchFamily="34" charset="-120"/>
              </a:rPr>
              <a:t>CNNs have achieved state-of-the-art results in various applications, including image classification, object detection, and image segmentation.</a:t>
            </a:r>
            <a:endParaRPr lang="en-US" sz="1561" dirty="0"/>
          </a:p>
        </p:txBody>
      </p:sp>
      <p:pic>
        <p:nvPicPr>
          <p:cNvPr id="13" name="Image 0" descr="preencoded.png">    </p:cNvPr>
          <p:cNvPicPr>
            <a:picLocks noChangeAspect="1"/>
          </p:cNvPicPr>
          <p:nvPr/>
        </p:nvPicPr>
        <p:blipFill>
          <a:blip r:embed="rId1"/>
          <a:stretch>
            <a:fillRect/>
          </a:stretch>
        </p:blipFill>
        <p:spPr>
          <a:xfrm>
            <a:off x="7564398" y="4298275"/>
            <a:ext cx="6311146" cy="3659505"/>
          </a:xfrm>
          <a:prstGeom prst="rect">
            <a:avLst/>
          </a:prstGeom>
        </p:spPr>
      </p:pic>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9364266" y="1886783"/>
            <a:ext cx="5045750" cy="4456033"/>
          </a:xfrm>
          <a:prstGeom prst="rect">
            <a:avLst/>
          </a:prstGeom>
        </p:spPr>
      </p:pic>
      <p:sp>
        <p:nvSpPr>
          <p:cNvPr id="6" name="Text 2"/>
          <p:cNvSpPr/>
          <p:nvPr/>
        </p:nvSpPr>
        <p:spPr>
          <a:xfrm>
            <a:off x="616744" y="1070491"/>
            <a:ext cx="6020633" cy="550783"/>
          </a:xfrm>
          <a:prstGeom prst="rect">
            <a:avLst/>
          </a:prstGeom>
          <a:noFill/>
          <a:ln/>
        </p:spPr>
        <p:txBody>
          <a:bodyPr wrap="none" rtlCol="0" anchor="t"/>
          <a:lstStyle/>
          <a:p>
            <a:pPr indent="0" marL="0">
              <a:lnSpc>
                <a:spcPts val="4337"/>
              </a:lnSpc>
              <a:buNone/>
            </a:pPr>
            <a:r>
              <a:rPr lang="en-US" sz="3469" b="1" dirty="0">
                <a:solidFill>
                  <a:srgbClr val="484237"/>
                </a:solidFill>
                <a:latin typeface="Gelasio" pitchFamily="34" charset="0"/>
                <a:ea typeface="Gelasio" pitchFamily="34" charset="-122"/>
                <a:cs typeface="Gelasio" pitchFamily="34" charset="-120"/>
              </a:rPr>
              <a:t>Recurrent Neural Networks</a:t>
            </a:r>
            <a:endParaRPr lang="en-US" sz="3469" dirty="0"/>
          </a:p>
        </p:txBody>
      </p:sp>
      <p:sp>
        <p:nvSpPr>
          <p:cNvPr id="7" name="Text 3"/>
          <p:cNvSpPr/>
          <p:nvPr/>
        </p:nvSpPr>
        <p:spPr>
          <a:xfrm>
            <a:off x="616744" y="1885593"/>
            <a:ext cx="7910512" cy="845820"/>
          </a:xfrm>
          <a:prstGeom prst="rect">
            <a:avLst/>
          </a:prstGeom>
          <a:noFill/>
          <a:ln/>
        </p:spPr>
        <p:txBody>
          <a:bodyPr wrap="square" rtlCol="0" anchor="t"/>
          <a:lstStyle/>
          <a:p>
            <a:pPr indent="0" marL="0">
              <a:lnSpc>
                <a:spcPts val="2220"/>
              </a:lnSpc>
              <a:buNone/>
            </a:pPr>
            <a:r>
              <a:rPr lang="en-US" sz="1388" dirty="0">
                <a:solidFill>
                  <a:srgbClr val="746558"/>
                </a:solidFill>
                <a:latin typeface="Gelasio" pitchFamily="34" charset="0"/>
                <a:ea typeface="Gelasio" pitchFamily="34" charset="-122"/>
                <a:cs typeface="Gelasio" pitchFamily="34" charset="-120"/>
              </a:rPr>
              <a:t>Recurrent neural networks (RNNs) are designed to handle sequential data, such as text and speech. They incorporate feedback loops that allow information from previous time steps to influence the processing of current data.</a:t>
            </a:r>
            <a:endParaRPr lang="en-US" sz="1388" dirty="0"/>
          </a:p>
        </p:txBody>
      </p:sp>
      <p:pic>
        <p:nvPicPr>
          <p:cNvPr id="8" name="Image 2" descr="preencoded.png">    </p:cNvPr>
          <p:cNvPicPr>
            <a:picLocks noChangeAspect="1"/>
          </p:cNvPicPr>
          <p:nvPr/>
        </p:nvPicPr>
        <p:blipFill>
          <a:blip r:embed="rId3"/>
          <a:stretch>
            <a:fillRect/>
          </a:stretch>
        </p:blipFill>
        <p:spPr>
          <a:xfrm>
            <a:off x="616744" y="2929652"/>
            <a:ext cx="881182" cy="1409819"/>
          </a:xfrm>
          <a:prstGeom prst="rect">
            <a:avLst/>
          </a:prstGeom>
        </p:spPr>
      </p:pic>
      <p:sp>
        <p:nvSpPr>
          <p:cNvPr id="9" name="Text 4"/>
          <p:cNvSpPr/>
          <p:nvPr/>
        </p:nvSpPr>
        <p:spPr>
          <a:xfrm>
            <a:off x="1762244" y="3105864"/>
            <a:ext cx="3736657" cy="275273"/>
          </a:xfrm>
          <a:prstGeom prst="rect">
            <a:avLst/>
          </a:prstGeom>
          <a:noFill/>
          <a:ln/>
        </p:spPr>
        <p:txBody>
          <a:bodyPr wrap="none" rtlCol="0" anchor="t"/>
          <a:lstStyle/>
          <a:p>
            <a:pPr algn="l" indent="0" marL="0">
              <a:lnSpc>
                <a:spcPts val="2168"/>
              </a:lnSpc>
              <a:buNone/>
            </a:pPr>
            <a:r>
              <a:rPr lang="en-US" sz="1735" b="1" dirty="0">
                <a:solidFill>
                  <a:srgbClr val="746558"/>
                </a:solidFill>
                <a:latin typeface="Gelasio" pitchFamily="34" charset="0"/>
                <a:ea typeface="Gelasio" pitchFamily="34" charset="-122"/>
                <a:cs typeface="Gelasio" pitchFamily="34" charset="-120"/>
              </a:rPr>
              <a:t>Long Short-Term Memory (LSTM)</a:t>
            </a:r>
            <a:endParaRPr lang="en-US" sz="1735" dirty="0"/>
          </a:p>
        </p:txBody>
      </p:sp>
      <p:sp>
        <p:nvSpPr>
          <p:cNvPr id="10" name="Text 5"/>
          <p:cNvSpPr/>
          <p:nvPr/>
        </p:nvSpPr>
        <p:spPr>
          <a:xfrm>
            <a:off x="1762244" y="3486864"/>
            <a:ext cx="6765012" cy="563880"/>
          </a:xfrm>
          <a:prstGeom prst="rect">
            <a:avLst/>
          </a:prstGeom>
          <a:noFill/>
          <a:ln/>
        </p:spPr>
        <p:txBody>
          <a:bodyPr wrap="square" rtlCol="0" anchor="t"/>
          <a:lstStyle/>
          <a:p>
            <a:pPr algn="l" indent="0" marL="0">
              <a:lnSpc>
                <a:spcPts val="2220"/>
              </a:lnSpc>
              <a:buNone/>
            </a:pPr>
            <a:r>
              <a:rPr lang="en-US" sz="1388" dirty="0">
                <a:solidFill>
                  <a:srgbClr val="746558"/>
                </a:solidFill>
                <a:latin typeface="Gelasio" pitchFamily="34" charset="0"/>
                <a:ea typeface="Gelasio" pitchFamily="34" charset="-122"/>
                <a:cs typeface="Gelasio" pitchFamily="34" charset="-120"/>
              </a:rPr>
              <a:t>LSTMs are a type of RNN that address the vanishing gradient problem by introducing memory cells to store information over long time periods.</a:t>
            </a:r>
            <a:endParaRPr lang="en-US" sz="1388" dirty="0"/>
          </a:p>
        </p:txBody>
      </p:sp>
      <p:pic>
        <p:nvPicPr>
          <p:cNvPr id="11" name="Image 3" descr="preencoded.png">    </p:cNvPr>
          <p:cNvPicPr>
            <a:picLocks noChangeAspect="1"/>
          </p:cNvPicPr>
          <p:nvPr/>
        </p:nvPicPr>
        <p:blipFill>
          <a:blip r:embed="rId4"/>
          <a:stretch>
            <a:fillRect/>
          </a:stretch>
        </p:blipFill>
        <p:spPr>
          <a:xfrm>
            <a:off x="616744" y="4339471"/>
            <a:ext cx="881182" cy="1409819"/>
          </a:xfrm>
          <a:prstGeom prst="rect">
            <a:avLst/>
          </a:prstGeom>
        </p:spPr>
      </p:pic>
      <p:sp>
        <p:nvSpPr>
          <p:cNvPr id="12" name="Text 6"/>
          <p:cNvSpPr/>
          <p:nvPr/>
        </p:nvSpPr>
        <p:spPr>
          <a:xfrm>
            <a:off x="1762244" y="4515683"/>
            <a:ext cx="3102293" cy="275273"/>
          </a:xfrm>
          <a:prstGeom prst="rect">
            <a:avLst/>
          </a:prstGeom>
          <a:noFill/>
          <a:ln/>
        </p:spPr>
        <p:txBody>
          <a:bodyPr wrap="none" rtlCol="0" anchor="t"/>
          <a:lstStyle/>
          <a:p>
            <a:pPr algn="l" indent="0" marL="0">
              <a:lnSpc>
                <a:spcPts val="2168"/>
              </a:lnSpc>
              <a:buNone/>
            </a:pPr>
            <a:r>
              <a:rPr lang="en-US" sz="1735" b="1" dirty="0">
                <a:solidFill>
                  <a:srgbClr val="746558"/>
                </a:solidFill>
                <a:latin typeface="Gelasio" pitchFamily="34" charset="0"/>
                <a:ea typeface="Gelasio" pitchFamily="34" charset="-122"/>
                <a:cs typeface="Gelasio" pitchFamily="34" charset="-120"/>
              </a:rPr>
              <a:t>Gated Recurrent Unit (GRU)</a:t>
            </a:r>
            <a:endParaRPr lang="en-US" sz="1735" dirty="0"/>
          </a:p>
        </p:txBody>
      </p:sp>
      <p:sp>
        <p:nvSpPr>
          <p:cNvPr id="13" name="Text 7"/>
          <p:cNvSpPr/>
          <p:nvPr/>
        </p:nvSpPr>
        <p:spPr>
          <a:xfrm>
            <a:off x="1762244" y="4896683"/>
            <a:ext cx="6765012" cy="563880"/>
          </a:xfrm>
          <a:prstGeom prst="rect">
            <a:avLst/>
          </a:prstGeom>
          <a:noFill/>
          <a:ln/>
        </p:spPr>
        <p:txBody>
          <a:bodyPr wrap="square" rtlCol="0" anchor="t"/>
          <a:lstStyle/>
          <a:p>
            <a:pPr algn="l" indent="0" marL="0">
              <a:lnSpc>
                <a:spcPts val="2220"/>
              </a:lnSpc>
              <a:buNone/>
            </a:pPr>
            <a:r>
              <a:rPr lang="en-US" sz="1388" dirty="0">
                <a:solidFill>
                  <a:srgbClr val="746558"/>
                </a:solidFill>
                <a:latin typeface="Gelasio" pitchFamily="34" charset="0"/>
                <a:ea typeface="Gelasio" pitchFamily="34" charset="-122"/>
                <a:cs typeface="Gelasio" pitchFamily="34" charset="-120"/>
              </a:rPr>
              <a:t>GRUs are another type of RNN that simplifies the LSTM structure by using fewer gates, making them more efficient.</a:t>
            </a:r>
            <a:endParaRPr lang="en-US" sz="1388" dirty="0"/>
          </a:p>
        </p:txBody>
      </p:sp>
      <p:pic>
        <p:nvPicPr>
          <p:cNvPr id="14" name="Image 4" descr="preencoded.png">    </p:cNvPr>
          <p:cNvPicPr>
            <a:picLocks noChangeAspect="1"/>
          </p:cNvPicPr>
          <p:nvPr/>
        </p:nvPicPr>
        <p:blipFill>
          <a:blip r:embed="rId5"/>
          <a:stretch>
            <a:fillRect/>
          </a:stretch>
        </p:blipFill>
        <p:spPr>
          <a:xfrm>
            <a:off x="616744" y="5749290"/>
            <a:ext cx="881182" cy="1409819"/>
          </a:xfrm>
          <a:prstGeom prst="rect">
            <a:avLst/>
          </a:prstGeom>
        </p:spPr>
      </p:pic>
      <p:sp>
        <p:nvSpPr>
          <p:cNvPr id="15" name="Text 8"/>
          <p:cNvSpPr/>
          <p:nvPr/>
        </p:nvSpPr>
        <p:spPr>
          <a:xfrm>
            <a:off x="1762244" y="5925502"/>
            <a:ext cx="2202894" cy="275273"/>
          </a:xfrm>
          <a:prstGeom prst="rect">
            <a:avLst/>
          </a:prstGeom>
          <a:noFill/>
          <a:ln/>
        </p:spPr>
        <p:txBody>
          <a:bodyPr wrap="none" rtlCol="0" anchor="t"/>
          <a:lstStyle/>
          <a:p>
            <a:pPr algn="l" indent="0" marL="0">
              <a:lnSpc>
                <a:spcPts val="2168"/>
              </a:lnSpc>
              <a:buNone/>
            </a:pPr>
            <a:r>
              <a:rPr lang="en-US" sz="1735" b="1" dirty="0">
                <a:solidFill>
                  <a:srgbClr val="746558"/>
                </a:solidFill>
                <a:latin typeface="Gelasio" pitchFamily="34" charset="0"/>
                <a:ea typeface="Gelasio" pitchFamily="34" charset="-122"/>
                <a:cs typeface="Gelasio" pitchFamily="34" charset="-120"/>
              </a:rPr>
              <a:t>Applications</a:t>
            </a:r>
            <a:endParaRPr lang="en-US" sz="1735" dirty="0"/>
          </a:p>
        </p:txBody>
      </p:sp>
      <p:sp>
        <p:nvSpPr>
          <p:cNvPr id="16" name="Text 9"/>
          <p:cNvSpPr/>
          <p:nvPr/>
        </p:nvSpPr>
        <p:spPr>
          <a:xfrm>
            <a:off x="1762244" y="6306503"/>
            <a:ext cx="6765012" cy="563880"/>
          </a:xfrm>
          <a:prstGeom prst="rect">
            <a:avLst/>
          </a:prstGeom>
          <a:noFill/>
          <a:ln/>
        </p:spPr>
        <p:txBody>
          <a:bodyPr wrap="square" rtlCol="0" anchor="t"/>
          <a:lstStyle/>
          <a:p>
            <a:pPr algn="l" indent="0" marL="0">
              <a:lnSpc>
                <a:spcPts val="2220"/>
              </a:lnSpc>
              <a:buNone/>
            </a:pPr>
            <a:r>
              <a:rPr lang="en-US" sz="1388" dirty="0">
                <a:solidFill>
                  <a:srgbClr val="746558"/>
                </a:solidFill>
                <a:latin typeface="Gelasio" pitchFamily="34" charset="0"/>
                <a:ea typeface="Gelasio" pitchFamily="34" charset="-122"/>
                <a:cs typeface="Gelasio" pitchFamily="34" charset="-120"/>
              </a:rPr>
              <a:t>RNNs are widely used in natural language processing tasks, such as machine translation, text summarization, and sentiment analysis.</a:t>
            </a:r>
            <a:endParaRPr lang="en-US" sz="1388"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9421058" y="3002994"/>
            <a:ext cx="4932164" cy="2223611"/>
          </a:xfrm>
          <a:prstGeom prst="rect">
            <a:avLst/>
          </a:prstGeom>
        </p:spPr>
      </p:pic>
      <p:sp>
        <p:nvSpPr>
          <p:cNvPr id="6" name="Text 2"/>
          <p:cNvSpPr/>
          <p:nvPr/>
        </p:nvSpPr>
        <p:spPr>
          <a:xfrm>
            <a:off x="775930" y="610314"/>
            <a:ext cx="7592139" cy="1385411"/>
          </a:xfrm>
          <a:prstGeom prst="rect">
            <a:avLst/>
          </a:prstGeom>
          <a:noFill/>
          <a:ln/>
        </p:spPr>
        <p:txBody>
          <a:bodyPr wrap="square" rtlCol="0" anchor="t"/>
          <a:lstStyle/>
          <a:p>
            <a:pPr indent="0" marL="0">
              <a:lnSpc>
                <a:spcPts val="5455"/>
              </a:lnSpc>
              <a:buNone/>
            </a:pPr>
            <a:r>
              <a:rPr lang="en-US" sz="4364" b="1" dirty="0">
                <a:solidFill>
                  <a:srgbClr val="484237"/>
                </a:solidFill>
                <a:latin typeface="Gelasio" pitchFamily="34" charset="0"/>
                <a:ea typeface="Gelasio" pitchFamily="34" charset="-122"/>
                <a:cs typeface="Gelasio" pitchFamily="34" charset="-120"/>
              </a:rPr>
              <a:t>Generative Adversarial Networks</a:t>
            </a:r>
            <a:endParaRPr lang="en-US" sz="4364" dirty="0"/>
          </a:p>
        </p:txBody>
      </p:sp>
      <p:sp>
        <p:nvSpPr>
          <p:cNvPr id="7" name="Text 3"/>
          <p:cNvSpPr/>
          <p:nvPr/>
        </p:nvSpPr>
        <p:spPr>
          <a:xfrm>
            <a:off x="775930" y="2328267"/>
            <a:ext cx="7592139" cy="1418749"/>
          </a:xfrm>
          <a:prstGeom prst="rect">
            <a:avLst/>
          </a:prstGeom>
          <a:noFill/>
          <a:ln/>
        </p:spPr>
        <p:txBody>
          <a:bodyPr wrap="square" rtlCol="0" anchor="t"/>
          <a:lstStyle/>
          <a:p>
            <a:pPr indent="0" marL="0">
              <a:lnSpc>
                <a:spcPts val="2793"/>
              </a:lnSpc>
              <a:buNone/>
            </a:pPr>
            <a:r>
              <a:rPr lang="en-US" sz="1746" dirty="0">
                <a:solidFill>
                  <a:srgbClr val="746558"/>
                </a:solidFill>
                <a:latin typeface="Gelasio" pitchFamily="34" charset="0"/>
                <a:ea typeface="Gelasio" pitchFamily="34" charset="-122"/>
                <a:cs typeface="Gelasio" pitchFamily="34" charset="-120"/>
              </a:rPr>
              <a:t>Generative adversarial networks (GANs) consist of two neural networks, a generator and a discriminator, that compete against each other during training. The generator learns to generate realistic data, while the discriminator learns to distinguish between real and generated data.</a:t>
            </a:r>
            <a:endParaRPr lang="en-US" sz="1746" dirty="0"/>
          </a:p>
        </p:txBody>
      </p:sp>
      <p:sp>
        <p:nvSpPr>
          <p:cNvPr id="8" name="Shape 4"/>
          <p:cNvSpPr/>
          <p:nvPr/>
        </p:nvSpPr>
        <p:spPr>
          <a:xfrm>
            <a:off x="775930" y="3996333"/>
            <a:ext cx="7592139" cy="3622953"/>
          </a:xfrm>
          <a:prstGeom prst="roundRect">
            <a:avLst>
              <a:gd name="adj" fmla="val 918"/>
            </a:avLst>
          </a:prstGeom>
          <a:noFill/>
          <a:ln w="7620">
            <a:solidFill>
              <a:srgbClr val="000000">
                <a:alpha val="8000"/>
              </a:srgbClr>
            </a:solidFill>
            <a:prstDash val="solid"/>
          </a:ln>
        </p:spPr>
      </p:sp>
      <p:sp>
        <p:nvSpPr>
          <p:cNvPr id="9" name="Shape 5"/>
          <p:cNvSpPr/>
          <p:nvPr/>
        </p:nvSpPr>
        <p:spPr>
          <a:xfrm>
            <a:off x="783550" y="4003953"/>
            <a:ext cx="7576899" cy="635913"/>
          </a:xfrm>
          <a:prstGeom prst="rect">
            <a:avLst/>
          </a:prstGeom>
          <a:solidFill>
            <a:srgbClr val="FFFFFF">
              <a:alpha val="4000"/>
            </a:srgbClr>
          </a:solidFill>
          <a:ln/>
        </p:spPr>
      </p:sp>
      <p:sp>
        <p:nvSpPr>
          <p:cNvPr id="10" name="Text 6"/>
          <p:cNvSpPr/>
          <p:nvPr/>
        </p:nvSpPr>
        <p:spPr>
          <a:xfrm>
            <a:off x="1005245" y="4144566"/>
            <a:ext cx="3341251" cy="354687"/>
          </a:xfrm>
          <a:prstGeom prst="rect">
            <a:avLst/>
          </a:prstGeom>
          <a:noFill/>
          <a:ln/>
        </p:spPr>
        <p:txBody>
          <a:bodyPr wrap="none" rtlCol="0" anchor="t"/>
          <a:lstStyle/>
          <a:p>
            <a:pPr indent="0" marL="0">
              <a:lnSpc>
                <a:spcPts val="2793"/>
              </a:lnSpc>
              <a:buNone/>
            </a:pPr>
            <a:r>
              <a:rPr lang="en-US" sz="1746" dirty="0">
                <a:solidFill>
                  <a:srgbClr val="746558"/>
                </a:solidFill>
                <a:latin typeface="Gelasio" pitchFamily="34" charset="0"/>
                <a:ea typeface="Gelasio" pitchFamily="34" charset="-122"/>
                <a:cs typeface="Gelasio" pitchFamily="34" charset="-120"/>
              </a:rPr>
              <a:t>Generator</a:t>
            </a:r>
            <a:endParaRPr lang="en-US" sz="1746" dirty="0"/>
          </a:p>
        </p:txBody>
      </p:sp>
      <p:sp>
        <p:nvSpPr>
          <p:cNvPr id="11" name="Text 7"/>
          <p:cNvSpPr/>
          <p:nvPr/>
        </p:nvSpPr>
        <p:spPr>
          <a:xfrm>
            <a:off x="4797504" y="4144566"/>
            <a:ext cx="3341251" cy="354687"/>
          </a:xfrm>
          <a:prstGeom prst="rect">
            <a:avLst/>
          </a:prstGeom>
          <a:noFill/>
          <a:ln/>
        </p:spPr>
        <p:txBody>
          <a:bodyPr wrap="none" rtlCol="0" anchor="t"/>
          <a:lstStyle/>
          <a:p>
            <a:pPr indent="0" marL="0">
              <a:lnSpc>
                <a:spcPts val="2793"/>
              </a:lnSpc>
              <a:buNone/>
            </a:pPr>
            <a:r>
              <a:rPr lang="en-US" sz="1746" dirty="0">
                <a:solidFill>
                  <a:srgbClr val="746558"/>
                </a:solidFill>
                <a:latin typeface="Gelasio" pitchFamily="34" charset="0"/>
                <a:ea typeface="Gelasio" pitchFamily="34" charset="-122"/>
                <a:cs typeface="Gelasio" pitchFamily="34" charset="-120"/>
              </a:rPr>
              <a:t>Discriminator</a:t>
            </a:r>
            <a:endParaRPr lang="en-US" sz="1746" dirty="0"/>
          </a:p>
        </p:txBody>
      </p:sp>
      <p:sp>
        <p:nvSpPr>
          <p:cNvPr id="12" name="Shape 8"/>
          <p:cNvSpPr/>
          <p:nvPr/>
        </p:nvSpPr>
        <p:spPr>
          <a:xfrm>
            <a:off x="783550" y="4639866"/>
            <a:ext cx="7576899" cy="990600"/>
          </a:xfrm>
          <a:prstGeom prst="rect">
            <a:avLst/>
          </a:prstGeom>
          <a:solidFill>
            <a:srgbClr val="000000">
              <a:alpha val="4000"/>
            </a:srgbClr>
          </a:solidFill>
          <a:ln/>
        </p:spPr>
      </p:sp>
      <p:sp>
        <p:nvSpPr>
          <p:cNvPr id="13" name="Text 9"/>
          <p:cNvSpPr/>
          <p:nvPr/>
        </p:nvSpPr>
        <p:spPr>
          <a:xfrm>
            <a:off x="1005245" y="4780478"/>
            <a:ext cx="3341251" cy="354687"/>
          </a:xfrm>
          <a:prstGeom prst="rect">
            <a:avLst/>
          </a:prstGeom>
          <a:noFill/>
          <a:ln/>
        </p:spPr>
        <p:txBody>
          <a:bodyPr wrap="none" rtlCol="0" anchor="t"/>
          <a:lstStyle/>
          <a:p>
            <a:pPr indent="0" marL="0">
              <a:lnSpc>
                <a:spcPts val="2793"/>
              </a:lnSpc>
              <a:buNone/>
            </a:pPr>
            <a:r>
              <a:rPr lang="en-US" sz="1746" dirty="0">
                <a:solidFill>
                  <a:srgbClr val="746558"/>
                </a:solidFill>
                <a:latin typeface="Gelasio" pitchFamily="34" charset="0"/>
                <a:ea typeface="Gelasio" pitchFamily="34" charset="-122"/>
                <a:cs typeface="Gelasio" pitchFamily="34" charset="-120"/>
              </a:rPr>
              <a:t>Generates synthetic data</a:t>
            </a:r>
            <a:endParaRPr lang="en-US" sz="1746" dirty="0"/>
          </a:p>
        </p:txBody>
      </p:sp>
      <p:sp>
        <p:nvSpPr>
          <p:cNvPr id="14" name="Text 10"/>
          <p:cNvSpPr/>
          <p:nvPr/>
        </p:nvSpPr>
        <p:spPr>
          <a:xfrm>
            <a:off x="4797504" y="4780478"/>
            <a:ext cx="3341251" cy="709374"/>
          </a:xfrm>
          <a:prstGeom prst="rect">
            <a:avLst/>
          </a:prstGeom>
          <a:noFill/>
          <a:ln/>
        </p:spPr>
        <p:txBody>
          <a:bodyPr wrap="square" rtlCol="0" anchor="t"/>
          <a:lstStyle/>
          <a:p>
            <a:pPr indent="0" marL="0">
              <a:lnSpc>
                <a:spcPts val="2793"/>
              </a:lnSpc>
              <a:buNone/>
            </a:pPr>
            <a:r>
              <a:rPr lang="en-US" sz="1746" dirty="0">
                <a:solidFill>
                  <a:srgbClr val="746558"/>
                </a:solidFill>
                <a:latin typeface="Gelasio" pitchFamily="34" charset="0"/>
                <a:ea typeface="Gelasio" pitchFamily="34" charset="-122"/>
                <a:cs typeface="Gelasio" pitchFamily="34" charset="-120"/>
              </a:rPr>
              <a:t>Distinguishes between real and generated data</a:t>
            </a:r>
            <a:endParaRPr lang="en-US" sz="1746" dirty="0"/>
          </a:p>
        </p:txBody>
      </p:sp>
      <p:sp>
        <p:nvSpPr>
          <p:cNvPr id="15" name="Shape 11"/>
          <p:cNvSpPr/>
          <p:nvPr/>
        </p:nvSpPr>
        <p:spPr>
          <a:xfrm>
            <a:off x="783550" y="5630466"/>
            <a:ext cx="7576899" cy="990600"/>
          </a:xfrm>
          <a:prstGeom prst="rect">
            <a:avLst/>
          </a:prstGeom>
          <a:solidFill>
            <a:srgbClr val="FFFFFF">
              <a:alpha val="4000"/>
            </a:srgbClr>
          </a:solidFill>
          <a:ln/>
        </p:spPr>
      </p:sp>
      <p:sp>
        <p:nvSpPr>
          <p:cNvPr id="16" name="Text 12"/>
          <p:cNvSpPr/>
          <p:nvPr/>
        </p:nvSpPr>
        <p:spPr>
          <a:xfrm>
            <a:off x="1005245" y="5771078"/>
            <a:ext cx="3341251" cy="354687"/>
          </a:xfrm>
          <a:prstGeom prst="rect">
            <a:avLst/>
          </a:prstGeom>
          <a:noFill/>
          <a:ln/>
        </p:spPr>
        <p:txBody>
          <a:bodyPr wrap="none" rtlCol="0" anchor="t"/>
          <a:lstStyle/>
          <a:p>
            <a:pPr indent="0" marL="0">
              <a:lnSpc>
                <a:spcPts val="2793"/>
              </a:lnSpc>
              <a:buNone/>
            </a:pPr>
            <a:r>
              <a:rPr lang="en-US" sz="1746" dirty="0">
                <a:solidFill>
                  <a:srgbClr val="746558"/>
                </a:solidFill>
                <a:latin typeface="Gelasio" pitchFamily="34" charset="0"/>
                <a:ea typeface="Gelasio" pitchFamily="34" charset="-122"/>
                <a:cs typeface="Gelasio" pitchFamily="34" charset="-120"/>
              </a:rPr>
              <a:t>Aims to fool the discriminator</a:t>
            </a:r>
            <a:endParaRPr lang="en-US" sz="1746" dirty="0"/>
          </a:p>
        </p:txBody>
      </p:sp>
      <p:sp>
        <p:nvSpPr>
          <p:cNvPr id="17" name="Text 13"/>
          <p:cNvSpPr/>
          <p:nvPr/>
        </p:nvSpPr>
        <p:spPr>
          <a:xfrm>
            <a:off x="4797504" y="5771078"/>
            <a:ext cx="3341251" cy="709374"/>
          </a:xfrm>
          <a:prstGeom prst="rect">
            <a:avLst/>
          </a:prstGeom>
          <a:noFill/>
          <a:ln/>
        </p:spPr>
        <p:txBody>
          <a:bodyPr wrap="square" rtlCol="0" anchor="t"/>
          <a:lstStyle/>
          <a:p>
            <a:pPr indent="0" marL="0">
              <a:lnSpc>
                <a:spcPts val="2793"/>
              </a:lnSpc>
              <a:buNone/>
            </a:pPr>
            <a:r>
              <a:rPr lang="en-US" sz="1746" dirty="0">
                <a:solidFill>
                  <a:srgbClr val="746558"/>
                </a:solidFill>
                <a:latin typeface="Gelasio" pitchFamily="34" charset="0"/>
                <a:ea typeface="Gelasio" pitchFamily="34" charset="-122"/>
                <a:cs typeface="Gelasio" pitchFamily="34" charset="-120"/>
              </a:rPr>
              <a:t>Aims to correctly classify real and generated data</a:t>
            </a:r>
            <a:endParaRPr lang="en-US" sz="1746" dirty="0"/>
          </a:p>
        </p:txBody>
      </p:sp>
      <p:sp>
        <p:nvSpPr>
          <p:cNvPr id="18" name="Shape 14"/>
          <p:cNvSpPr/>
          <p:nvPr/>
        </p:nvSpPr>
        <p:spPr>
          <a:xfrm>
            <a:off x="783550" y="6621066"/>
            <a:ext cx="7576899" cy="990600"/>
          </a:xfrm>
          <a:prstGeom prst="rect">
            <a:avLst/>
          </a:prstGeom>
          <a:solidFill>
            <a:srgbClr val="000000">
              <a:alpha val="4000"/>
            </a:srgbClr>
          </a:solidFill>
          <a:ln/>
        </p:spPr>
      </p:sp>
      <p:sp>
        <p:nvSpPr>
          <p:cNvPr id="19" name="Text 15"/>
          <p:cNvSpPr/>
          <p:nvPr/>
        </p:nvSpPr>
        <p:spPr>
          <a:xfrm>
            <a:off x="1005245" y="6761678"/>
            <a:ext cx="3341251" cy="709374"/>
          </a:xfrm>
          <a:prstGeom prst="rect">
            <a:avLst/>
          </a:prstGeom>
          <a:noFill/>
          <a:ln/>
        </p:spPr>
        <p:txBody>
          <a:bodyPr wrap="square" rtlCol="0" anchor="t"/>
          <a:lstStyle/>
          <a:p>
            <a:pPr indent="0" marL="0">
              <a:lnSpc>
                <a:spcPts val="2793"/>
              </a:lnSpc>
              <a:buNone/>
            </a:pPr>
            <a:r>
              <a:rPr lang="en-US" sz="1746" dirty="0">
                <a:solidFill>
                  <a:srgbClr val="746558"/>
                </a:solidFill>
                <a:latin typeface="Gelasio" pitchFamily="34" charset="0"/>
                <a:ea typeface="Gelasio" pitchFamily="34" charset="-122"/>
                <a:cs typeface="Gelasio" pitchFamily="34" charset="-120"/>
              </a:rPr>
              <a:t>Improved with adversarial training</a:t>
            </a:r>
            <a:endParaRPr lang="en-US" sz="1746" dirty="0"/>
          </a:p>
        </p:txBody>
      </p:sp>
      <p:sp>
        <p:nvSpPr>
          <p:cNvPr id="20" name="Text 16"/>
          <p:cNvSpPr/>
          <p:nvPr/>
        </p:nvSpPr>
        <p:spPr>
          <a:xfrm>
            <a:off x="4797504" y="6761678"/>
            <a:ext cx="3341251" cy="709374"/>
          </a:xfrm>
          <a:prstGeom prst="rect">
            <a:avLst/>
          </a:prstGeom>
          <a:noFill/>
          <a:ln/>
        </p:spPr>
        <p:txBody>
          <a:bodyPr wrap="square" rtlCol="0" anchor="t"/>
          <a:lstStyle/>
          <a:p>
            <a:pPr indent="0" marL="0">
              <a:lnSpc>
                <a:spcPts val="2793"/>
              </a:lnSpc>
              <a:buNone/>
            </a:pPr>
            <a:r>
              <a:rPr lang="en-US" sz="1746" dirty="0">
                <a:solidFill>
                  <a:srgbClr val="746558"/>
                </a:solidFill>
                <a:latin typeface="Gelasio" pitchFamily="34" charset="0"/>
                <a:ea typeface="Gelasio" pitchFamily="34" charset="-122"/>
                <a:cs typeface="Gelasio" pitchFamily="34" charset="-120"/>
              </a:rPr>
              <a:t>Improved with adversarial training</a:t>
            </a:r>
            <a:endParaRPr lang="en-US" sz="1746" dirty="0"/>
          </a:p>
        </p:txBody>
      </p:sp>
      <p:pic>
        <p:nvPicPr>
          <p:cNvPr id="2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231458" y="2770942"/>
            <a:ext cx="5023485" cy="2687598"/>
          </a:xfrm>
          <a:prstGeom prst="rect">
            <a:avLst/>
          </a:prstGeom>
        </p:spPr>
      </p:pic>
      <p:sp>
        <p:nvSpPr>
          <p:cNvPr id="6" name="Text 2"/>
          <p:cNvSpPr/>
          <p:nvPr/>
        </p:nvSpPr>
        <p:spPr>
          <a:xfrm>
            <a:off x="6134457" y="1238131"/>
            <a:ext cx="6567607" cy="578644"/>
          </a:xfrm>
          <a:prstGeom prst="rect">
            <a:avLst/>
          </a:prstGeom>
          <a:noFill/>
          <a:ln/>
        </p:spPr>
        <p:txBody>
          <a:bodyPr wrap="none" rtlCol="0" anchor="t"/>
          <a:lstStyle/>
          <a:p>
            <a:pPr indent="0" marL="0">
              <a:lnSpc>
                <a:spcPts val="4556"/>
              </a:lnSpc>
              <a:buNone/>
            </a:pPr>
            <a:r>
              <a:rPr lang="en-US" sz="3645" b="1" dirty="0">
                <a:solidFill>
                  <a:srgbClr val="484237"/>
                </a:solidFill>
                <a:latin typeface="Gelasio" pitchFamily="34" charset="0"/>
                <a:ea typeface="Gelasio" pitchFamily="34" charset="-122"/>
                <a:cs typeface="Gelasio" pitchFamily="34" charset="-120"/>
              </a:rPr>
              <a:t>Deep Learning Architectures</a:t>
            </a:r>
            <a:endParaRPr lang="en-US" sz="3645" dirty="0"/>
          </a:p>
        </p:txBody>
      </p:sp>
      <p:sp>
        <p:nvSpPr>
          <p:cNvPr id="7" name="Text 3"/>
          <p:cNvSpPr/>
          <p:nvPr/>
        </p:nvSpPr>
        <p:spPr>
          <a:xfrm>
            <a:off x="6134457" y="2094428"/>
            <a:ext cx="7847886" cy="888682"/>
          </a:xfrm>
          <a:prstGeom prst="rect">
            <a:avLst/>
          </a:prstGeom>
          <a:noFill/>
          <a:ln/>
        </p:spPr>
        <p:txBody>
          <a:bodyPr wrap="square" rtlCol="0" anchor="t"/>
          <a:lstStyle/>
          <a:p>
            <a:pPr indent="0" marL="0">
              <a:lnSpc>
                <a:spcPts val="2333"/>
              </a:lnSpc>
              <a:buNone/>
            </a:pPr>
            <a:r>
              <a:rPr lang="en-US" sz="1458" dirty="0">
                <a:solidFill>
                  <a:srgbClr val="746558"/>
                </a:solidFill>
                <a:latin typeface="Gelasio" pitchFamily="34" charset="0"/>
                <a:ea typeface="Gelasio" pitchFamily="34" charset="-122"/>
                <a:cs typeface="Gelasio" pitchFamily="34" charset="-120"/>
              </a:rPr>
              <a:t>Deep learning architectures are complex structures that combine different types of neural networks and layers to solve specific problems. They are designed to extract features, process information, and generate outputs effectively.</a:t>
            </a:r>
            <a:endParaRPr lang="en-US" sz="1458" dirty="0"/>
          </a:p>
        </p:txBody>
      </p:sp>
      <p:sp>
        <p:nvSpPr>
          <p:cNvPr id="8" name="Shape 4"/>
          <p:cNvSpPr/>
          <p:nvPr/>
        </p:nvSpPr>
        <p:spPr>
          <a:xfrm>
            <a:off x="6134457" y="3191351"/>
            <a:ext cx="3831431" cy="2251829"/>
          </a:xfrm>
          <a:prstGeom prst="roundRect">
            <a:avLst>
              <a:gd name="adj" fmla="val 1233"/>
            </a:avLst>
          </a:prstGeom>
          <a:solidFill>
            <a:srgbClr val="EEE8DD"/>
          </a:solidFill>
          <a:ln/>
        </p:spPr>
      </p:sp>
      <p:sp>
        <p:nvSpPr>
          <p:cNvPr id="9" name="Text 5"/>
          <p:cNvSpPr/>
          <p:nvPr/>
        </p:nvSpPr>
        <p:spPr>
          <a:xfrm>
            <a:off x="6319599" y="3376493"/>
            <a:ext cx="2314456" cy="289322"/>
          </a:xfrm>
          <a:prstGeom prst="rect">
            <a:avLst/>
          </a:prstGeom>
          <a:noFill/>
          <a:ln/>
        </p:spPr>
        <p:txBody>
          <a:bodyPr wrap="none" rtlCol="0" anchor="t"/>
          <a:lstStyle/>
          <a:p>
            <a:pPr indent="0" marL="0">
              <a:lnSpc>
                <a:spcPts val="2278"/>
              </a:lnSpc>
              <a:buNone/>
            </a:pPr>
            <a:r>
              <a:rPr lang="en-US" sz="1822" b="1" dirty="0">
                <a:solidFill>
                  <a:srgbClr val="746558"/>
                </a:solidFill>
                <a:latin typeface="Gelasio" pitchFamily="34" charset="0"/>
                <a:ea typeface="Gelasio" pitchFamily="34" charset="-122"/>
                <a:cs typeface="Gelasio" pitchFamily="34" charset="-120"/>
              </a:rPr>
              <a:t>Autoencoders</a:t>
            </a:r>
            <a:endParaRPr lang="en-US" sz="1822" dirty="0"/>
          </a:p>
        </p:txBody>
      </p:sp>
      <p:sp>
        <p:nvSpPr>
          <p:cNvPr id="10" name="Text 6"/>
          <p:cNvSpPr/>
          <p:nvPr/>
        </p:nvSpPr>
        <p:spPr>
          <a:xfrm>
            <a:off x="6319599" y="3776901"/>
            <a:ext cx="3461147" cy="888682"/>
          </a:xfrm>
          <a:prstGeom prst="rect">
            <a:avLst/>
          </a:prstGeom>
          <a:noFill/>
          <a:ln/>
        </p:spPr>
        <p:txBody>
          <a:bodyPr wrap="square" rtlCol="0" anchor="t"/>
          <a:lstStyle/>
          <a:p>
            <a:pPr indent="0" marL="0">
              <a:lnSpc>
                <a:spcPts val="2333"/>
              </a:lnSpc>
              <a:buNone/>
            </a:pPr>
            <a:r>
              <a:rPr lang="en-US" sz="1458" dirty="0">
                <a:solidFill>
                  <a:srgbClr val="746558"/>
                </a:solidFill>
                <a:latin typeface="Gelasio" pitchFamily="34" charset="0"/>
                <a:ea typeface="Gelasio" pitchFamily="34" charset="-122"/>
                <a:cs typeface="Gelasio" pitchFamily="34" charset="-120"/>
              </a:rPr>
              <a:t>Autoencoders are unsupervised learning models that learn to represent input data in a compressed form.</a:t>
            </a:r>
            <a:endParaRPr lang="en-US" sz="1458" dirty="0"/>
          </a:p>
        </p:txBody>
      </p:sp>
      <p:sp>
        <p:nvSpPr>
          <p:cNvPr id="11" name="Shape 7"/>
          <p:cNvSpPr/>
          <p:nvPr/>
        </p:nvSpPr>
        <p:spPr>
          <a:xfrm>
            <a:off x="10151031" y="3191351"/>
            <a:ext cx="3831431" cy="2251829"/>
          </a:xfrm>
          <a:prstGeom prst="roundRect">
            <a:avLst>
              <a:gd name="adj" fmla="val 1233"/>
            </a:avLst>
          </a:prstGeom>
          <a:solidFill>
            <a:srgbClr val="EEE8DD"/>
          </a:solidFill>
          <a:ln/>
        </p:spPr>
      </p:sp>
      <p:sp>
        <p:nvSpPr>
          <p:cNvPr id="12" name="Text 8"/>
          <p:cNvSpPr/>
          <p:nvPr/>
        </p:nvSpPr>
        <p:spPr>
          <a:xfrm>
            <a:off x="10336173" y="3376493"/>
            <a:ext cx="2623304" cy="289322"/>
          </a:xfrm>
          <a:prstGeom prst="rect">
            <a:avLst/>
          </a:prstGeom>
          <a:noFill/>
          <a:ln/>
        </p:spPr>
        <p:txBody>
          <a:bodyPr wrap="none" rtlCol="0" anchor="t"/>
          <a:lstStyle/>
          <a:p>
            <a:pPr indent="0" marL="0">
              <a:lnSpc>
                <a:spcPts val="2278"/>
              </a:lnSpc>
              <a:buNone/>
            </a:pPr>
            <a:r>
              <a:rPr lang="en-US" sz="1822" b="1" dirty="0">
                <a:solidFill>
                  <a:srgbClr val="746558"/>
                </a:solidFill>
                <a:latin typeface="Gelasio" pitchFamily="34" charset="0"/>
                <a:ea typeface="Gelasio" pitchFamily="34" charset="-122"/>
                <a:cs typeface="Gelasio" pitchFamily="34" charset="-120"/>
              </a:rPr>
              <a:t>Transformer Networks</a:t>
            </a:r>
            <a:endParaRPr lang="en-US" sz="1822" dirty="0"/>
          </a:p>
        </p:txBody>
      </p:sp>
      <p:sp>
        <p:nvSpPr>
          <p:cNvPr id="13" name="Text 9"/>
          <p:cNvSpPr/>
          <p:nvPr/>
        </p:nvSpPr>
        <p:spPr>
          <a:xfrm>
            <a:off x="10336173" y="3776901"/>
            <a:ext cx="3461147" cy="1481138"/>
          </a:xfrm>
          <a:prstGeom prst="rect">
            <a:avLst/>
          </a:prstGeom>
          <a:noFill/>
          <a:ln/>
        </p:spPr>
        <p:txBody>
          <a:bodyPr wrap="square" rtlCol="0" anchor="t"/>
          <a:lstStyle/>
          <a:p>
            <a:pPr indent="0" marL="0">
              <a:lnSpc>
                <a:spcPts val="2333"/>
              </a:lnSpc>
              <a:buNone/>
            </a:pPr>
            <a:r>
              <a:rPr lang="en-US" sz="1458" dirty="0">
                <a:solidFill>
                  <a:srgbClr val="746558"/>
                </a:solidFill>
                <a:latin typeface="Gelasio" pitchFamily="34" charset="0"/>
                <a:ea typeface="Gelasio" pitchFamily="34" charset="-122"/>
                <a:cs typeface="Gelasio" pitchFamily="34" charset="-120"/>
              </a:rPr>
              <a:t>Transformer networks have revolutionized natural language processing by introducing a self-attention mechanism that allows them to capture long-range dependencies in text.</a:t>
            </a:r>
            <a:endParaRPr lang="en-US" sz="1458" dirty="0"/>
          </a:p>
        </p:txBody>
      </p:sp>
      <p:sp>
        <p:nvSpPr>
          <p:cNvPr id="14" name="Shape 10"/>
          <p:cNvSpPr/>
          <p:nvPr/>
        </p:nvSpPr>
        <p:spPr>
          <a:xfrm>
            <a:off x="6134457" y="5628323"/>
            <a:ext cx="7847886" cy="1363147"/>
          </a:xfrm>
          <a:prstGeom prst="roundRect">
            <a:avLst>
              <a:gd name="adj" fmla="val 2038"/>
            </a:avLst>
          </a:prstGeom>
          <a:solidFill>
            <a:srgbClr val="EEE8DD"/>
          </a:solidFill>
          <a:ln/>
        </p:spPr>
      </p:sp>
      <p:sp>
        <p:nvSpPr>
          <p:cNvPr id="15" name="Text 11"/>
          <p:cNvSpPr/>
          <p:nvPr/>
        </p:nvSpPr>
        <p:spPr>
          <a:xfrm>
            <a:off x="6319599" y="5813465"/>
            <a:ext cx="3370659" cy="289322"/>
          </a:xfrm>
          <a:prstGeom prst="rect">
            <a:avLst/>
          </a:prstGeom>
          <a:noFill/>
          <a:ln/>
        </p:spPr>
        <p:txBody>
          <a:bodyPr wrap="none" rtlCol="0" anchor="t"/>
          <a:lstStyle/>
          <a:p>
            <a:pPr indent="0" marL="0">
              <a:lnSpc>
                <a:spcPts val="2278"/>
              </a:lnSpc>
              <a:buNone/>
            </a:pPr>
            <a:r>
              <a:rPr lang="en-US" sz="1822" b="1" dirty="0">
                <a:solidFill>
                  <a:srgbClr val="746558"/>
                </a:solidFill>
                <a:latin typeface="Gelasio" pitchFamily="34" charset="0"/>
                <a:ea typeface="Gelasio" pitchFamily="34" charset="-122"/>
                <a:cs typeface="Gelasio" pitchFamily="34" charset="-120"/>
              </a:rPr>
              <a:t>Deep Belief Networks (DBNs)</a:t>
            </a:r>
            <a:endParaRPr lang="en-US" sz="1822" dirty="0"/>
          </a:p>
        </p:txBody>
      </p:sp>
      <p:sp>
        <p:nvSpPr>
          <p:cNvPr id="16" name="Text 12"/>
          <p:cNvSpPr/>
          <p:nvPr/>
        </p:nvSpPr>
        <p:spPr>
          <a:xfrm>
            <a:off x="6319599" y="6213872"/>
            <a:ext cx="7477601" cy="592455"/>
          </a:xfrm>
          <a:prstGeom prst="rect">
            <a:avLst/>
          </a:prstGeom>
          <a:noFill/>
          <a:ln/>
        </p:spPr>
        <p:txBody>
          <a:bodyPr wrap="square" rtlCol="0" anchor="t"/>
          <a:lstStyle/>
          <a:p>
            <a:pPr indent="0" marL="0">
              <a:lnSpc>
                <a:spcPts val="2333"/>
              </a:lnSpc>
              <a:buNone/>
            </a:pPr>
            <a:r>
              <a:rPr lang="en-US" sz="1458" dirty="0">
                <a:solidFill>
                  <a:srgbClr val="746558"/>
                </a:solidFill>
                <a:latin typeface="Gelasio" pitchFamily="34" charset="0"/>
                <a:ea typeface="Gelasio" pitchFamily="34" charset="-122"/>
                <a:cs typeface="Gelasio" pitchFamily="34" charset="-120"/>
              </a:rPr>
              <a:t>DBNs are generative models that stack multiple layers of restricted Boltzmann machines to learn hierarchical representations of data.</a:t>
            </a:r>
            <a:endParaRPr lang="en-US" sz="1458"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14630400" cy="2266593"/>
          </a:xfrm>
          <a:prstGeom prst="rect">
            <a:avLst/>
          </a:prstGeom>
        </p:spPr>
      </p:pic>
      <p:sp>
        <p:nvSpPr>
          <p:cNvPr id="5" name="Text 2"/>
          <p:cNvSpPr/>
          <p:nvPr/>
        </p:nvSpPr>
        <p:spPr>
          <a:xfrm>
            <a:off x="1320046" y="2911792"/>
            <a:ext cx="6767751" cy="566499"/>
          </a:xfrm>
          <a:prstGeom prst="rect">
            <a:avLst/>
          </a:prstGeom>
          <a:noFill/>
          <a:ln/>
        </p:spPr>
        <p:txBody>
          <a:bodyPr wrap="none" rtlCol="0" anchor="t"/>
          <a:lstStyle/>
          <a:p>
            <a:pPr indent="0" marL="0">
              <a:lnSpc>
                <a:spcPts val="4462"/>
              </a:lnSpc>
              <a:buNone/>
            </a:pPr>
            <a:r>
              <a:rPr lang="en-US" sz="3569" b="1" dirty="0">
                <a:solidFill>
                  <a:srgbClr val="484237"/>
                </a:solidFill>
                <a:latin typeface="Gelasio" pitchFamily="34" charset="0"/>
                <a:ea typeface="Gelasio" pitchFamily="34" charset="-122"/>
                <a:cs typeface="Gelasio" pitchFamily="34" charset="-120"/>
              </a:rPr>
              <a:t>Applications of Deep Learning</a:t>
            </a:r>
            <a:endParaRPr lang="en-US" sz="3569" dirty="0"/>
          </a:p>
        </p:txBody>
      </p:sp>
      <p:sp>
        <p:nvSpPr>
          <p:cNvPr id="6" name="Text 3"/>
          <p:cNvSpPr/>
          <p:nvPr/>
        </p:nvSpPr>
        <p:spPr>
          <a:xfrm>
            <a:off x="1320046" y="3750231"/>
            <a:ext cx="11990308" cy="580073"/>
          </a:xfrm>
          <a:prstGeom prst="rect">
            <a:avLst/>
          </a:prstGeom>
          <a:noFill/>
          <a:ln/>
        </p:spPr>
        <p:txBody>
          <a:bodyPr wrap="square" rtlCol="0" anchor="t"/>
          <a:lstStyle/>
          <a:p>
            <a:pPr indent="0" marL="0">
              <a:lnSpc>
                <a:spcPts val="2284"/>
              </a:lnSpc>
              <a:buNone/>
            </a:pPr>
            <a:r>
              <a:rPr lang="en-US" sz="1428" dirty="0">
                <a:solidFill>
                  <a:srgbClr val="746558"/>
                </a:solidFill>
                <a:latin typeface="Gelasio" pitchFamily="34" charset="0"/>
                <a:ea typeface="Gelasio" pitchFamily="34" charset="-122"/>
                <a:cs typeface="Gelasio" pitchFamily="34" charset="-120"/>
              </a:rPr>
              <a:t>Deep learning has revolutionized various industries, enabling breakthroughs in areas such as computer vision, natural language processing, and robotics.</a:t>
            </a:r>
            <a:endParaRPr lang="en-US" sz="1428" dirty="0"/>
          </a:p>
        </p:txBody>
      </p:sp>
      <p:pic>
        <p:nvPicPr>
          <p:cNvPr id="7" name="Image 1" descr="preencoded.png">    </p:cNvPr>
          <p:cNvPicPr>
            <a:picLocks noChangeAspect="1"/>
          </p:cNvPicPr>
          <p:nvPr/>
        </p:nvPicPr>
        <p:blipFill>
          <a:blip r:embed="rId2"/>
          <a:stretch>
            <a:fillRect/>
          </a:stretch>
        </p:blipFill>
        <p:spPr>
          <a:xfrm>
            <a:off x="1320046" y="4534257"/>
            <a:ext cx="453271" cy="453271"/>
          </a:xfrm>
          <a:prstGeom prst="rect">
            <a:avLst/>
          </a:prstGeom>
        </p:spPr>
      </p:pic>
      <p:sp>
        <p:nvSpPr>
          <p:cNvPr id="8" name="Text 4"/>
          <p:cNvSpPr/>
          <p:nvPr/>
        </p:nvSpPr>
        <p:spPr>
          <a:xfrm>
            <a:off x="1320046" y="5168741"/>
            <a:ext cx="2266593" cy="283369"/>
          </a:xfrm>
          <a:prstGeom prst="rect">
            <a:avLst/>
          </a:prstGeom>
          <a:noFill/>
          <a:ln/>
        </p:spPr>
        <p:txBody>
          <a:bodyPr wrap="none" rtlCol="0" anchor="t"/>
          <a:lstStyle/>
          <a:p>
            <a:pPr algn="l" indent="0" marL="0">
              <a:lnSpc>
                <a:spcPts val="2231"/>
              </a:lnSpc>
              <a:buNone/>
            </a:pPr>
            <a:r>
              <a:rPr lang="en-US" sz="1785" b="1" dirty="0">
                <a:solidFill>
                  <a:srgbClr val="746558"/>
                </a:solidFill>
                <a:latin typeface="Gelasio" pitchFamily="34" charset="0"/>
                <a:ea typeface="Gelasio" pitchFamily="34" charset="-122"/>
                <a:cs typeface="Gelasio" pitchFamily="34" charset="-120"/>
              </a:rPr>
              <a:t>Image Recognition</a:t>
            </a:r>
            <a:endParaRPr lang="en-US" sz="1785" dirty="0"/>
          </a:p>
        </p:txBody>
      </p:sp>
      <p:sp>
        <p:nvSpPr>
          <p:cNvPr id="9" name="Text 5"/>
          <p:cNvSpPr/>
          <p:nvPr/>
        </p:nvSpPr>
        <p:spPr>
          <a:xfrm>
            <a:off x="1320046" y="5560814"/>
            <a:ext cx="2793563" cy="1740218"/>
          </a:xfrm>
          <a:prstGeom prst="rect">
            <a:avLst/>
          </a:prstGeom>
          <a:noFill/>
          <a:ln/>
        </p:spPr>
        <p:txBody>
          <a:bodyPr wrap="square" rtlCol="0" anchor="t"/>
          <a:lstStyle/>
          <a:p>
            <a:pPr algn="l" indent="0" marL="0">
              <a:lnSpc>
                <a:spcPts val="2284"/>
              </a:lnSpc>
              <a:buNone/>
            </a:pPr>
            <a:r>
              <a:rPr lang="en-US" sz="1428" dirty="0">
                <a:solidFill>
                  <a:srgbClr val="746558"/>
                </a:solidFill>
                <a:latin typeface="Gelasio" pitchFamily="34" charset="0"/>
                <a:ea typeface="Gelasio" pitchFamily="34" charset="-122"/>
                <a:cs typeface="Gelasio" pitchFamily="34" charset="-120"/>
              </a:rPr>
              <a:t>Deep learning models can accurately identify objects and scenes in images, powering applications like facial recognition, self-driving cars, and medical imaging.</a:t>
            </a:r>
            <a:endParaRPr lang="en-US" sz="1428" dirty="0"/>
          </a:p>
        </p:txBody>
      </p:sp>
      <p:pic>
        <p:nvPicPr>
          <p:cNvPr id="10" name="Image 2" descr="preencoded.png">    </p:cNvPr>
          <p:cNvPicPr>
            <a:picLocks noChangeAspect="1"/>
          </p:cNvPicPr>
          <p:nvPr/>
        </p:nvPicPr>
        <p:blipFill>
          <a:blip r:embed="rId3"/>
          <a:stretch>
            <a:fillRect/>
          </a:stretch>
        </p:blipFill>
        <p:spPr>
          <a:xfrm>
            <a:off x="4385548" y="4534257"/>
            <a:ext cx="453271" cy="453271"/>
          </a:xfrm>
          <a:prstGeom prst="rect">
            <a:avLst/>
          </a:prstGeom>
        </p:spPr>
      </p:pic>
      <p:sp>
        <p:nvSpPr>
          <p:cNvPr id="11" name="Text 6"/>
          <p:cNvSpPr/>
          <p:nvPr/>
        </p:nvSpPr>
        <p:spPr>
          <a:xfrm>
            <a:off x="4385548" y="5168741"/>
            <a:ext cx="2793683" cy="566738"/>
          </a:xfrm>
          <a:prstGeom prst="rect">
            <a:avLst/>
          </a:prstGeom>
          <a:noFill/>
          <a:ln/>
        </p:spPr>
        <p:txBody>
          <a:bodyPr wrap="square" rtlCol="0" anchor="t"/>
          <a:lstStyle/>
          <a:p>
            <a:pPr algn="l" indent="0" marL="0">
              <a:lnSpc>
                <a:spcPts val="2231"/>
              </a:lnSpc>
              <a:buNone/>
            </a:pPr>
            <a:r>
              <a:rPr lang="en-US" sz="1785" b="1" dirty="0">
                <a:solidFill>
                  <a:srgbClr val="746558"/>
                </a:solidFill>
                <a:latin typeface="Gelasio" pitchFamily="34" charset="0"/>
                <a:ea typeface="Gelasio" pitchFamily="34" charset="-122"/>
                <a:cs typeface="Gelasio" pitchFamily="34" charset="-120"/>
              </a:rPr>
              <a:t>Natural Language Processing</a:t>
            </a:r>
            <a:endParaRPr lang="en-US" sz="1785" dirty="0"/>
          </a:p>
        </p:txBody>
      </p:sp>
      <p:sp>
        <p:nvSpPr>
          <p:cNvPr id="12" name="Text 7"/>
          <p:cNvSpPr/>
          <p:nvPr/>
        </p:nvSpPr>
        <p:spPr>
          <a:xfrm>
            <a:off x="4385548" y="5844183"/>
            <a:ext cx="2793683" cy="1740218"/>
          </a:xfrm>
          <a:prstGeom prst="rect">
            <a:avLst/>
          </a:prstGeom>
          <a:noFill/>
          <a:ln/>
        </p:spPr>
        <p:txBody>
          <a:bodyPr wrap="square" rtlCol="0" anchor="t"/>
          <a:lstStyle/>
          <a:p>
            <a:pPr algn="l" indent="0" marL="0">
              <a:lnSpc>
                <a:spcPts val="2284"/>
              </a:lnSpc>
              <a:buNone/>
            </a:pPr>
            <a:r>
              <a:rPr lang="en-US" sz="1428" dirty="0">
                <a:solidFill>
                  <a:srgbClr val="746558"/>
                </a:solidFill>
                <a:latin typeface="Gelasio" pitchFamily="34" charset="0"/>
                <a:ea typeface="Gelasio" pitchFamily="34" charset="-122"/>
                <a:cs typeface="Gelasio" pitchFamily="34" charset="-120"/>
              </a:rPr>
              <a:t>Deep learning models can understand and generate human language, leading to advancements in machine translation, chatbot development, and text summarization.</a:t>
            </a:r>
            <a:endParaRPr lang="en-US" sz="1428" dirty="0"/>
          </a:p>
        </p:txBody>
      </p:sp>
      <p:pic>
        <p:nvPicPr>
          <p:cNvPr id="13" name="Image 3" descr="preencoded.png">    </p:cNvPr>
          <p:cNvPicPr>
            <a:picLocks noChangeAspect="1"/>
          </p:cNvPicPr>
          <p:nvPr/>
        </p:nvPicPr>
        <p:blipFill>
          <a:blip r:embed="rId4"/>
          <a:stretch>
            <a:fillRect/>
          </a:stretch>
        </p:blipFill>
        <p:spPr>
          <a:xfrm>
            <a:off x="7451169" y="4534257"/>
            <a:ext cx="453271" cy="453271"/>
          </a:xfrm>
          <a:prstGeom prst="rect">
            <a:avLst/>
          </a:prstGeom>
        </p:spPr>
      </p:pic>
      <p:sp>
        <p:nvSpPr>
          <p:cNvPr id="14" name="Text 8"/>
          <p:cNvSpPr/>
          <p:nvPr/>
        </p:nvSpPr>
        <p:spPr>
          <a:xfrm>
            <a:off x="7451169" y="5168741"/>
            <a:ext cx="2266593" cy="283369"/>
          </a:xfrm>
          <a:prstGeom prst="rect">
            <a:avLst/>
          </a:prstGeom>
          <a:noFill/>
          <a:ln/>
        </p:spPr>
        <p:txBody>
          <a:bodyPr wrap="none" rtlCol="0" anchor="t"/>
          <a:lstStyle/>
          <a:p>
            <a:pPr algn="l" indent="0" marL="0">
              <a:lnSpc>
                <a:spcPts val="2231"/>
              </a:lnSpc>
              <a:buNone/>
            </a:pPr>
            <a:r>
              <a:rPr lang="en-US" sz="1785" b="1" dirty="0">
                <a:solidFill>
                  <a:srgbClr val="746558"/>
                </a:solidFill>
                <a:latin typeface="Gelasio" pitchFamily="34" charset="0"/>
                <a:ea typeface="Gelasio" pitchFamily="34" charset="-122"/>
                <a:cs typeface="Gelasio" pitchFamily="34" charset="-120"/>
              </a:rPr>
              <a:t>Robotics</a:t>
            </a:r>
            <a:endParaRPr lang="en-US" sz="1785" dirty="0"/>
          </a:p>
        </p:txBody>
      </p:sp>
      <p:sp>
        <p:nvSpPr>
          <p:cNvPr id="15" name="Text 9"/>
          <p:cNvSpPr/>
          <p:nvPr/>
        </p:nvSpPr>
        <p:spPr>
          <a:xfrm>
            <a:off x="7451169" y="5560814"/>
            <a:ext cx="2793563" cy="1450181"/>
          </a:xfrm>
          <a:prstGeom prst="rect">
            <a:avLst/>
          </a:prstGeom>
          <a:noFill/>
          <a:ln/>
        </p:spPr>
        <p:txBody>
          <a:bodyPr wrap="square" rtlCol="0" anchor="t"/>
          <a:lstStyle/>
          <a:p>
            <a:pPr algn="l" indent="0" marL="0">
              <a:lnSpc>
                <a:spcPts val="2284"/>
              </a:lnSpc>
              <a:buNone/>
            </a:pPr>
            <a:r>
              <a:rPr lang="en-US" sz="1428" dirty="0">
                <a:solidFill>
                  <a:srgbClr val="746558"/>
                </a:solidFill>
                <a:latin typeface="Gelasio" pitchFamily="34" charset="0"/>
                <a:ea typeface="Gelasio" pitchFamily="34" charset="-122"/>
                <a:cs typeface="Gelasio" pitchFamily="34" charset="-120"/>
              </a:rPr>
              <a:t>Deep learning enables robots to learn from experience, adapt to new environments, and perform complex tasks, such as object manipulation and navigation.</a:t>
            </a:r>
            <a:endParaRPr lang="en-US" sz="1428" dirty="0"/>
          </a:p>
        </p:txBody>
      </p:sp>
      <p:pic>
        <p:nvPicPr>
          <p:cNvPr id="16" name="Image 4" descr="preencoded.png">    </p:cNvPr>
          <p:cNvPicPr>
            <a:picLocks noChangeAspect="1"/>
          </p:cNvPicPr>
          <p:nvPr/>
        </p:nvPicPr>
        <p:blipFill>
          <a:blip r:embed="rId5"/>
          <a:stretch>
            <a:fillRect/>
          </a:stretch>
        </p:blipFill>
        <p:spPr>
          <a:xfrm>
            <a:off x="10516672" y="4534257"/>
            <a:ext cx="453271" cy="453271"/>
          </a:xfrm>
          <a:prstGeom prst="rect">
            <a:avLst/>
          </a:prstGeom>
        </p:spPr>
      </p:pic>
      <p:sp>
        <p:nvSpPr>
          <p:cNvPr id="17" name="Text 10"/>
          <p:cNvSpPr/>
          <p:nvPr/>
        </p:nvSpPr>
        <p:spPr>
          <a:xfrm>
            <a:off x="10516672" y="5168741"/>
            <a:ext cx="2266593" cy="283369"/>
          </a:xfrm>
          <a:prstGeom prst="rect">
            <a:avLst/>
          </a:prstGeom>
          <a:noFill/>
          <a:ln/>
        </p:spPr>
        <p:txBody>
          <a:bodyPr wrap="none" rtlCol="0" anchor="t"/>
          <a:lstStyle/>
          <a:p>
            <a:pPr algn="l" indent="0" marL="0">
              <a:lnSpc>
                <a:spcPts val="2231"/>
              </a:lnSpc>
              <a:buNone/>
            </a:pPr>
            <a:r>
              <a:rPr lang="en-US" sz="1785" b="1" dirty="0">
                <a:solidFill>
                  <a:srgbClr val="746558"/>
                </a:solidFill>
                <a:latin typeface="Gelasio" pitchFamily="34" charset="0"/>
                <a:ea typeface="Gelasio" pitchFamily="34" charset="-122"/>
                <a:cs typeface="Gelasio" pitchFamily="34" charset="-120"/>
              </a:rPr>
              <a:t>Predictive Modeling</a:t>
            </a:r>
            <a:endParaRPr lang="en-US" sz="1785" dirty="0"/>
          </a:p>
        </p:txBody>
      </p:sp>
      <p:sp>
        <p:nvSpPr>
          <p:cNvPr id="18" name="Text 11"/>
          <p:cNvSpPr/>
          <p:nvPr/>
        </p:nvSpPr>
        <p:spPr>
          <a:xfrm>
            <a:off x="10516672" y="5560814"/>
            <a:ext cx="2793683" cy="1450181"/>
          </a:xfrm>
          <a:prstGeom prst="rect">
            <a:avLst/>
          </a:prstGeom>
          <a:noFill/>
          <a:ln/>
        </p:spPr>
        <p:txBody>
          <a:bodyPr wrap="square" rtlCol="0" anchor="t"/>
          <a:lstStyle/>
          <a:p>
            <a:pPr algn="l" indent="0" marL="0">
              <a:lnSpc>
                <a:spcPts val="2284"/>
              </a:lnSpc>
              <a:buNone/>
            </a:pPr>
            <a:r>
              <a:rPr lang="en-US" sz="1428" dirty="0">
                <a:solidFill>
                  <a:srgbClr val="746558"/>
                </a:solidFill>
                <a:latin typeface="Gelasio" pitchFamily="34" charset="0"/>
                <a:ea typeface="Gelasio" pitchFamily="34" charset="-122"/>
                <a:cs typeface="Gelasio" pitchFamily="34" charset="-120"/>
              </a:rPr>
              <a:t>Deep learning models can predict future events based on historical data, enabling applications in finance, healthcare, and weather forecasting.</a:t>
            </a:r>
            <a:endParaRPr lang="en-US" sz="1428" dirty="0"/>
          </a:p>
        </p:txBody>
      </p:sp>
      <p:pic>
        <p:nvPicPr>
          <p:cNvPr id="19"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9555480" y="2560320"/>
            <a:ext cx="4663440" cy="3108960"/>
          </a:xfrm>
          <a:prstGeom prst="rect">
            <a:avLst/>
          </a:prstGeom>
        </p:spPr>
      </p:pic>
      <p:sp>
        <p:nvSpPr>
          <p:cNvPr id="6" name="Text 2"/>
          <p:cNvSpPr/>
          <p:nvPr/>
        </p:nvSpPr>
        <p:spPr>
          <a:xfrm>
            <a:off x="561856" y="1335762"/>
            <a:ext cx="6350794" cy="501610"/>
          </a:xfrm>
          <a:prstGeom prst="rect">
            <a:avLst/>
          </a:prstGeom>
          <a:noFill/>
          <a:ln/>
        </p:spPr>
        <p:txBody>
          <a:bodyPr wrap="none" rtlCol="0" anchor="t"/>
          <a:lstStyle/>
          <a:p>
            <a:pPr indent="0" marL="0">
              <a:lnSpc>
                <a:spcPts val="3950"/>
              </a:lnSpc>
              <a:buNone/>
            </a:pPr>
            <a:r>
              <a:rPr lang="en-US" sz="3160" b="1" dirty="0">
                <a:solidFill>
                  <a:srgbClr val="484237"/>
                </a:solidFill>
                <a:latin typeface="Gelasio" pitchFamily="34" charset="0"/>
                <a:ea typeface="Gelasio" pitchFamily="34" charset="-122"/>
                <a:cs typeface="Gelasio" pitchFamily="34" charset="-120"/>
              </a:rPr>
              <a:t>Future Trends in Deep Learning</a:t>
            </a:r>
            <a:endParaRPr lang="en-US" sz="3160" dirty="0"/>
          </a:p>
        </p:txBody>
      </p:sp>
      <p:sp>
        <p:nvSpPr>
          <p:cNvPr id="7" name="Text 3"/>
          <p:cNvSpPr/>
          <p:nvPr/>
        </p:nvSpPr>
        <p:spPr>
          <a:xfrm>
            <a:off x="561856" y="2078117"/>
            <a:ext cx="8020288" cy="770096"/>
          </a:xfrm>
          <a:prstGeom prst="rect">
            <a:avLst/>
          </a:prstGeom>
          <a:noFill/>
          <a:ln/>
        </p:spPr>
        <p:txBody>
          <a:bodyPr wrap="square" rtlCol="0" anchor="t"/>
          <a:lstStyle/>
          <a:p>
            <a:pPr indent="0" marL="0">
              <a:lnSpc>
                <a:spcPts val="2022"/>
              </a:lnSpc>
              <a:buNone/>
            </a:pPr>
            <a:r>
              <a:rPr lang="en-US" sz="1264" dirty="0">
                <a:solidFill>
                  <a:srgbClr val="746558"/>
                </a:solidFill>
                <a:latin typeface="Gelasio" pitchFamily="34" charset="0"/>
                <a:ea typeface="Gelasio" pitchFamily="34" charset="-122"/>
                <a:cs typeface="Gelasio" pitchFamily="34" charset="-120"/>
              </a:rPr>
              <a:t>The field of deep learning is constantly evolving, with new research and advancements pushing the boundaries of what is possible. The future holds exciting possibilities for deep learning, including further advancements in natural language processing, computer vision, and artificial general intelligence.</a:t>
            </a:r>
            <a:endParaRPr lang="en-US" sz="1264" dirty="0"/>
          </a:p>
        </p:txBody>
      </p:sp>
      <p:sp>
        <p:nvSpPr>
          <p:cNvPr id="8" name="Shape 4"/>
          <p:cNvSpPr/>
          <p:nvPr/>
        </p:nvSpPr>
        <p:spPr>
          <a:xfrm>
            <a:off x="791170" y="3028712"/>
            <a:ext cx="22860" cy="3865007"/>
          </a:xfrm>
          <a:prstGeom prst="roundRect">
            <a:avLst>
              <a:gd name="adj" fmla="val 105337"/>
            </a:avLst>
          </a:prstGeom>
          <a:solidFill>
            <a:srgbClr val="D4CEC3"/>
          </a:solidFill>
          <a:ln/>
        </p:spPr>
      </p:sp>
      <p:sp>
        <p:nvSpPr>
          <p:cNvPr id="9" name="Shape 5"/>
          <p:cNvSpPr/>
          <p:nvPr/>
        </p:nvSpPr>
        <p:spPr>
          <a:xfrm>
            <a:off x="960299" y="3378279"/>
            <a:ext cx="561856" cy="22860"/>
          </a:xfrm>
          <a:prstGeom prst="roundRect">
            <a:avLst>
              <a:gd name="adj" fmla="val 105337"/>
            </a:avLst>
          </a:prstGeom>
          <a:solidFill>
            <a:srgbClr val="D4CEC3"/>
          </a:solidFill>
          <a:ln/>
        </p:spPr>
      </p:sp>
      <p:sp>
        <p:nvSpPr>
          <p:cNvPr id="10" name="Shape 6"/>
          <p:cNvSpPr/>
          <p:nvPr/>
        </p:nvSpPr>
        <p:spPr>
          <a:xfrm>
            <a:off x="622042" y="3209211"/>
            <a:ext cx="361117" cy="361117"/>
          </a:xfrm>
          <a:prstGeom prst="roundRect">
            <a:avLst>
              <a:gd name="adj" fmla="val 6668"/>
            </a:avLst>
          </a:prstGeom>
          <a:solidFill>
            <a:srgbClr val="EEE8DD"/>
          </a:solidFill>
          <a:ln/>
        </p:spPr>
      </p:sp>
      <p:sp>
        <p:nvSpPr>
          <p:cNvPr id="11" name="Text 7"/>
          <p:cNvSpPr/>
          <p:nvPr/>
        </p:nvSpPr>
        <p:spPr>
          <a:xfrm>
            <a:off x="745748" y="3269337"/>
            <a:ext cx="113586" cy="240744"/>
          </a:xfrm>
          <a:prstGeom prst="rect">
            <a:avLst/>
          </a:prstGeom>
          <a:noFill/>
          <a:ln/>
        </p:spPr>
        <p:txBody>
          <a:bodyPr wrap="none" rtlCol="0" anchor="t"/>
          <a:lstStyle/>
          <a:p>
            <a:pPr algn="ctr" indent="0" marL="0">
              <a:lnSpc>
                <a:spcPts val="1896"/>
              </a:lnSpc>
              <a:buNone/>
            </a:pPr>
            <a:r>
              <a:rPr lang="en-US" sz="1896" b="1" dirty="0">
                <a:solidFill>
                  <a:srgbClr val="746558"/>
                </a:solidFill>
                <a:latin typeface="Gelasio" pitchFamily="34" charset="0"/>
                <a:ea typeface="Gelasio" pitchFamily="34" charset="-122"/>
                <a:cs typeface="Gelasio" pitchFamily="34" charset="-120"/>
              </a:rPr>
              <a:t>1</a:t>
            </a:r>
            <a:endParaRPr lang="en-US" sz="1896" dirty="0"/>
          </a:p>
        </p:txBody>
      </p:sp>
      <p:sp>
        <p:nvSpPr>
          <p:cNvPr id="12" name="Text 8"/>
          <p:cNvSpPr/>
          <p:nvPr/>
        </p:nvSpPr>
        <p:spPr>
          <a:xfrm>
            <a:off x="1685449" y="3189208"/>
            <a:ext cx="2006560" cy="250746"/>
          </a:xfrm>
          <a:prstGeom prst="rect">
            <a:avLst/>
          </a:prstGeom>
          <a:noFill/>
          <a:ln/>
        </p:spPr>
        <p:txBody>
          <a:bodyPr wrap="none" rtlCol="0" anchor="t"/>
          <a:lstStyle/>
          <a:p>
            <a:pPr algn="l" indent="0" marL="0">
              <a:lnSpc>
                <a:spcPts val="1975"/>
              </a:lnSpc>
              <a:buNone/>
            </a:pPr>
            <a:r>
              <a:rPr lang="en-US" sz="1580" b="1" dirty="0">
                <a:solidFill>
                  <a:srgbClr val="746558"/>
                </a:solidFill>
                <a:latin typeface="Gelasio" pitchFamily="34" charset="0"/>
                <a:ea typeface="Gelasio" pitchFamily="34" charset="-122"/>
                <a:cs typeface="Gelasio" pitchFamily="34" charset="-120"/>
              </a:rPr>
              <a:t>Explainable AI</a:t>
            </a:r>
            <a:endParaRPr lang="en-US" sz="1580" dirty="0"/>
          </a:p>
        </p:txBody>
      </p:sp>
      <p:sp>
        <p:nvSpPr>
          <p:cNvPr id="13" name="Text 9"/>
          <p:cNvSpPr/>
          <p:nvPr/>
        </p:nvSpPr>
        <p:spPr>
          <a:xfrm>
            <a:off x="1685449" y="3536156"/>
            <a:ext cx="6896695" cy="513398"/>
          </a:xfrm>
          <a:prstGeom prst="rect">
            <a:avLst/>
          </a:prstGeom>
          <a:noFill/>
          <a:ln/>
        </p:spPr>
        <p:txBody>
          <a:bodyPr wrap="square" rtlCol="0" anchor="t"/>
          <a:lstStyle/>
          <a:p>
            <a:pPr algn="l" indent="0" marL="0">
              <a:lnSpc>
                <a:spcPts val="2022"/>
              </a:lnSpc>
              <a:buNone/>
            </a:pPr>
            <a:r>
              <a:rPr lang="en-US" sz="1264" dirty="0">
                <a:solidFill>
                  <a:srgbClr val="746558"/>
                </a:solidFill>
                <a:latin typeface="Gelasio" pitchFamily="34" charset="0"/>
                <a:ea typeface="Gelasio" pitchFamily="34" charset="-122"/>
                <a:cs typeface="Gelasio" pitchFamily="34" charset="-120"/>
              </a:rPr>
              <a:t>Focus on developing deep learning models that are more transparent and interpretable, allowing users to understand how decisions are made.</a:t>
            </a:r>
            <a:endParaRPr lang="en-US" sz="1264" dirty="0"/>
          </a:p>
        </p:txBody>
      </p:sp>
      <p:sp>
        <p:nvSpPr>
          <p:cNvPr id="14" name="Shape 10"/>
          <p:cNvSpPr/>
          <p:nvPr/>
        </p:nvSpPr>
        <p:spPr>
          <a:xfrm>
            <a:off x="960299" y="4720114"/>
            <a:ext cx="561856" cy="22860"/>
          </a:xfrm>
          <a:prstGeom prst="roundRect">
            <a:avLst>
              <a:gd name="adj" fmla="val 105337"/>
            </a:avLst>
          </a:prstGeom>
          <a:solidFill>
            <a:srgbClr val="D4CEC3"/>
          </a:solidFill>
          <a:ln/>
        </p:spPr>
      </p:sp>
      <p:sp>
        <p:nvSpPr>
          <p:cNvPr id="15" name="Shape 11"/>
          <p:cNvSpPr/>
          <p:nvPr/>
        </p:nvSpPr>
        <p:spPr>
          <a:xfrm>
            <a:off x="622042" y="4551045"/>
            <a:ext cx="361117" cy="361117"/>
          </a:xfrm>
          <a:prstGeom prst="roundRect">
            <a:avLst>
              <a:gd name="adj" fmla="val 6668"/>
            </a:avLst>
          </a:prstGeom>
          <a:solidFill>
            <a:srgbClr val="EEE8DD"/>
          </a:solidFill>
          <a:ln/>
        </p:spPr>
      </p:sp>
      <p:sp>
        <p:nvSpPr>
          <p:cNvPr id="16" name="Text 12"/>
          <p:cNvSpPr/>
          <p:nvPr/>
        </p:nvSpPr>
        <p:spPr>
          <a:xfrm>
            <a:off x="729555" y="4611172"/>
            <a:ext cx="145971" cy="240744"/>
          </a:xfrm>
          <a:prstGeom prst="rect">
            <a:avLst/>
          </a:prstGeom>
          <a:noFill/>
          <a:ln/>
        </p:spPr>
        <p:txBody>
          <a:bodyPr wrap="none" rtlCol="0" anchor="t"/>
          <a:lstStyle/>
          <a:p>
            <a:pPr algn="ctr" indent="0" marL="0">
              <a:lnSpc>
                <a:spcPts val="1896"/>
              </a:lnSpc>
              <a:buNone/>
            </a:pPr>
            <a:r>
              <a:rPr lang="en-US" sz="1896" b="1" dirty="0">
                <a:solidFill>
                  <a:srgbClr val="746558"/>
                </a:solidFill>
                <a:latin typeface="Gelasio" pitchFamily="34" charset="0"/>
                <a:ea typeface="Gelasio" pitchFamily="34" charset="-122"/>
                <a:cs typeface="Gelasio" pitchFamily="34" charset="-120"/>
              </a:rPr>
              <a:t>2</a:t>
            </a:r>
            <a:endParaRPr lang="en-US" sz="1896" dirty="0"/>
          </a:p>
        </p:txBody>
      </p:sp>
      <p:sp>
        <p:nvSpPr>
          <p:cNvPr id="17" name="Text 13"/>
          <p:cNvSpPr/>
          <p:nvPr/>
        </p:nvSpPr>
        <p:spPr>
          <a:xfrm>
            <a:off x="1685449" y="4531043"/>
            <a:ext cx="2006560" cy="250746"/>
          </a:xfrm>
          <a:prstGeom prst="rect">
            <a:avLst/>
          </a:prstGeom>
          <a:noFill/>
          <a:ln/>
        </p:spPr>
        <p:txBody>
          <a:bodyPr wrap="none" rtlCol="0" anchor="t"/>
          <a:lstStyle/>
          <a:p>
            <a:pPr algn="l" indent="0" marL="0">
              <a:lnSpc>
                <a:spcPts val="1975"/>
              </a:lnSpc>
              <a:buNone/>
            </a:pPr>
            <a:r>
              <a:rPr lang="en-US" sz="1580" b="1" dirty="0">
                <a:solidFill>
                  <a:srgbClr val="746558"/>
                </a:solidFill>
                <a:latin typeface="Gelasio" pitchFamily="34" charset="0"/>
                <a:ea typeface="Gelasio" pitchFamily="34" charset="-122"/>
                <a:cs typeface="Gelasio" pitchFamily="34" charset="-120"/>
              </a:rPr>
              <a:t>Federated Learning</a:t>
            </a:r>
            <a:endParaRPr lang="en-US" sz="1580" dirty="0"/>
          </a:p>
        </p:txBody>
      </p:sp>
      <p:sp>
        <p:nvSpPr>
          <p:cNvPr id="18" name="Text 14"/>
          <p:cNvSpPr/>
          <p:nvPr/>
        </p:nvSpPr>
        <p:spPr>
          <a:xfrm>
            <a:off x="1685449" y="4877991"/>
            <a:ext cx="6896695" cy="513398"/>
          </a:xfrm>
          <a:prstGeom prst="rect">
            <a:avLst/>
          </a:prstGeom>
          <a:noFill/>
          <a:ln/>
        </p:spPr>
        <p:txBody>
          <a:bodyPr wrap="square" rtlCol="0" anchor="t"/>
          <a:lstStyle/>
          <a:p>
            <a:pPr algn="l" indent="0" marL="0">
              <a:lnSpc>
                <a:spcPts val="2022"/>
              </a:lnSpc>
              <a:buNone/>
            </a:pPr>
            <a:r>
              <a:rPr lang="en-US" sz="1264" dirty="0">
                <a:solidFill>
                  <a:srgbClr val="746558"/>
                </a:solidFill>
                <a:latin typeface="Gelasio" pitchFamily="34" charset="0"/>
                <a:ea typeface="Gelasio" pitchFamily="34" charset="-122"/>
                <a:cs typeface="Gelasio" pitchFamily="34" charset="-120"/>
              </a:rPr>
              <a:t>Training deep learning models on decentralized data, preserving privacy and enabling collaboration without sharing raw data.</a:t>
            </a:r>
            <a:endParaRPr lang="en-US" sz="1264" dirty="0"/>
          </a:p>
        </p:txBody>
      </p:sp>
      <p:sp>
        <p:nvSpPr>
          <p:cNvPr id="19" name="Shape 15"/>
          <p:cNvSpPr/>
          <p:nvPr/>
        </p:nvSpPr>
        <p:spPr>
          <a:xfrm>
            <a:off x="960299" y="6061948"/>
            <a:ext cx="561856" cy="22860"/>
          </a:xfrm>
          <a:prstGeom prst="roundRect">
            <a:avLst>
              <a:gd name="adj" fmla="val 105337"/>
            </a:avLst>
          </a:prstGeom>
          <a:solidFill>
            <a:srgbClr val="D4CEC3"/>
          </a:solidFill>
          <a:ln/>
        </p:spPr>
      </p:sp>
      <p:sp>
        <p:nvSpPr>
          <p:cNvPr id="20" name="Shape 16"/>
          <p:cNvSpPr/>
          <p:nvPr/>
        </p:nvSpPr>
        <p:spPr>
          <a:xfrm>
            <a:off x="622042" y="5892879"/>
            <a:ext cx="361117" cy="361117"/>
          </a:xfrm>
          <a:prstGeom prst="roundRect">
            <a:avLst>
              <a:gd name="adj" fmla="val 6668"/>
            </a:avLst>
          </a:prstGeom>
          <a:solidFill>
            <a:srgbClr val="EEE8DD"/>
          </a:solidFill>
          <a:ln/>
        </p:spPr>
      </p:sp>
      <p:sp>
        <p:nvSpPr>
          <p:cNvPr id="21" name="Text 17"/>
          <p:cNvSpPr/>
          <p:nvPr/>
        </p:nvSpPr>
        <p:spPr>
          <a:xfrm>
            <a:off x="730032" y="5953006"/>
            <a:ext cx="145137" cy="240744"/>
          </a:xfrm>
          <a:prstGeom prst="rect">
            <a:avLst/>
          </a:prstGeom>
          <a:noFill/>
          <a:ln/>
        </p:spPr>
        <p:txBody>
          <a:bodyPr wrap="none" rtlCol="0" anchor="t"/>
          <a:lstStyle/>
          <a:p>
            <a:pPr algn="ctr" indent="0" marL="0">
              <a:lnSpc>
                <a:spcPts val="1896"/>
              </a:lnSpc>
              <a:buNone/>
            </a:pPr>
            <a:r>
              <a:rPr lang="en-US" sz="1896" b="1" dirty="0">
                <a:solidFill>
                  <a:srgbClr val="746558"/>
                </a:solidFill>
                <a:latin typeface="Gelasio" pitchFamily="34" charset="0"/>
                <a:ea typeface="Gelasio" pitchFamily="34" charset="-122"/>
                <a:cs typeface="Gelasio" pitchFamily="34" charset="-120"/>
              </a:rPr>
              <a:t>3</a:t>
            </a:r>
            <a:endParaRPr lang="en-US" sz="1896" dirty="0"/>
          </a:p>
        </p:txBody>
      </p:sp>
      <p:sp>
        <p:nvSpPr>
          <p:cNvPr id="22" name="Text 18"/>
          <p:cNvSpPr/>
          <p:nvPr/>
        </p:nvSpPr>
        <p:spPr>
          <a:xfrm>
            <a:off x="1685449" y="5872877"/>
            <a:ext cx="2789039" cy="250746"/>
          </a:xfrm>
          <a:prstGeom prst="rect">
            <a:avLst/>
          </a:prstGeom>
          <a:noFill/>
          <a:ln/>
        </p:spPr>
        <p:txBody>
          <a:bodyPr wrap="none" rtlCol="0" anchor="t"/>
          <a:lstStyle/>
          <a:p>
            <a:pPr algn="l" indent="0" marL="0">
              <a:lnSpc>
                <a:spcPts val="1975"/>
              </a:lnSpc>
              <a:buNone/>
            </a:pPr>
            <a:r>
              <a:rPr lang="en-US" sz="1580" b="1" dirty="0">
                <a:solidFill>
                  <a:srgbClr val="746558"/>
                </a:solidFill>
                <a:latin typeface="Gelasio" pitchFamily="34" charset="0"/>
                <a:ea typeface="Gelasio" pitchFamily="34" charset="-122"/>
                <a:cs typeface="Gelasio" pitchFamily="34" charset="-120"/>
              </a:rPr>
              <a:t>Quantum Machine Learning</a:t>
            </a:r>
            <a:endParaRPr lang="en-US" sz="1580" dirty="0"/>
          </a:p>
        </p:txBody>
      </p:sp>
      <p:sp>
        <p:nvSpPr>
          <p:cNvPr id="23" name="Text 19"/>
          <p:cNvSpPr/>
          <p:nvPr/>
        </p:nvSpPr>
        <p:spPr>
          <a:xfrm>
            <a:off x="1685449" y="6219825"/>
            <a:ext cx="6896695" cy="513398"/>
          </a:xfrm>
          <a:prstGeom prst="rect">
            <a:avLst/>
          </a:prstGeom>
          <a:noFill/>
          <a:ln/>
        </p:spPr>
        <p:txBody>
          <a:bodyPr wrap="square" rtlCol="0" anchor="t"/>
          <a:lstStyle/>
          <a:p>
            <a:pPr algn="l" indent="0" marL="0">
              <a:lnSpc>
                <a:spcPts val="2022"/>
              </a:lnSpc>
              <a:buNone/>
            </a:pPr>
            <a:r>
              <a:rPr lang="en-US" sz="1264" dirty="0">
                <a:solidFill>
                  <a:srgbClr val="746558"/>
                </a:solidFill>
                <a:latin typeface="Gelasio" pitchFamily="34" charset="0"/>
                <a:ea typeface="Gelasio" pitchFamily="34" charset="-122"/>
                <a:cs typeface="Gelasio" pitchFamily="34" charset="-120"/>
              </a:rPr>
              <a:t>Leveraging the power of quantum computing to accelerate deep learning algorithms and solve more complex problems.</a:t>
            </a:r>
            <a:endParaRPr lang="en-US" sz="1264" dirty="0"/>
          </a:p>
        </p:txBody>
      </p:sp>
      <p:pic>
        <p:nvPicPr>
          <p:cNvPr id="2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2024-08-09T14:50:17Z</dcterms:created>
  <dcterms:modified xsi:type="dcterms:W3CDTF">2024-08-09T14:50:17Z</dcterms:modified>
</cp:coreProperties>
</file>